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88" r:id="rId4"/>
    <p:sldId id="257" r:id="rId5"/>
    <p:sldId id="258" r:id="rId6"/>
    <p:sldId id="259" r:id="rId7"/>
    <p:sldId id="260" r:id="rId8"/>
    <p:sldId id="261" r:id="rId9"/>
    <p:sldId id="262" r:id="rId10"/>
    <p:sldId id="263" r:id="rId11"/>
    <p:sldId id="264" r:id="rId12"/>
    <p:sldId id="268" r:id="rId13"/>
    <p:sldId id="269" r:id="rId14"/>
    <p:sldId id="270" r:id="rId15"/>
    <p:sldId id="287" r:id="rId16"/>
    <p:sldId id="271" r:id="rId17"/>
    <p:sldId id="274" r:id="rId18"/>
    <p:sldId id="272" r:id="rId19"/>
    <p:sldId id="265" r:id="rId20"/>
    <p:sldId id="273" r:id="rId21"/>
    <p:sldId id="275" r:id="rId22"/>
    <p:sldId id="276" r:id="rId23"/>
    <p:sldId id="266" r:id="rId24"/>
    <p:sldId id="267" r:id="rId25"/>
    <p:sldId id="278" r:id="rId26"/>
    <p:sldId id="286" r:id="rId27"/>
    <p:sldId id="290" r:id="rId28"/>
    <p:sldId id="279" r:id="rId29"/>
    <p:sldId id="282" r:id="rId30"/>
    <p:sldId id="280" r:id="rId31"/>
    <p:sldId id="283" r:id="rId32"/>
    <p:sldId id="284" r:id="rId33"/>
    <p:sldId id="285" r:id="rId34"/>
    <p:sldId id="28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07" autoAdjust="0"/>
  </p:normalViewPr>
  <p:slideViewPr>
    <p:cSldViewPr>
      <p:cViewPr varScale="1">
        <p:scale>
          <a:sx n="88" d="100"/>
          <a:sy n="88" d="100"/>
        </p:scale>
        <p:origin x="-10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B2379C-203D-40A6-90A0-59AC7EA659F9}" type="datetimeFigureOut">
              <a:rPr lang="en-US" smtClean="0"/>
              <a:t>6/8/2012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6FEDC-2110-4990-ABC5-E07453CCCFE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2379C-203D-40A6-90A0-59AC7EA659F9}" type="datetimeFigureOut">
              <a:rPr lang="en-US" smtClean="0"/>
              <a:t>6/8/2012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6FEDC-2110-4990-ABC5-E07453CCCF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1"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2379C-203D-40A6-90A0-59AC7EA659F9}" type="datetimeFigureOut">
              <a:rPr lang="en-US" smtClean="0"/>
              <a:t>6/8/2012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6FEDC-2110-4990-ABC5-E07453CCCFE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2379C-203D-40A6-90A0-59AC7EA659F9}" type="datetimeFigureOut">
              <a:rPr lang="en-US" smtClean="0"/>
              <a:t>6/8/2012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6FEDC-2110-4990-ABC5-E07453CCCFE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B2379C-203D-40A6-90A0-59AC7EA659F9}" type="datetimeFigureOut">
              <a:rPr lang="en-US" smtClean="0"/>
              <a:t>6/8/2012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6FEDC-2110-4990-ABC5-E07453CCCFE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B2379C-203D-40A6-90A0-59AC7EA659F9}" type="datetimeFigureOut">
              <a:rPr lang="en-US" smtClean="0"/>
              <a:t>6/8/2012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6FEDC-2110-4990-ABC5-E07453CCCFE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B2379C-203D-40A6-90A0-59AC7EA659F9}" type="datetimeFigureOut">
              <a:rPr lang="en-US" smtClean="0"/>
              <a:t>6/8/2012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6FEDC-2110-4990-ABC5-E07453CCCFE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B2379C-203D-40A6-90A0-59AC7EA659F9}" type="datetimeFigureOut">
              <a:rPr lang="en-US" smtClean="0"/>
              <a:t>6/8/2012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6FEDC-2110-4990-ABC5-E07453CCCF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2379C-203D-40A6-90A0-59AC7EA659F9}" type="datetimeFigureOut">
              <a:rPr lang="en-US" smtClean="0"/>
              <a:t>6/8/2012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6FEDC-2110-4990-ABC5-E07453CCCF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2379C-203D-40A6-90A0-59AC7EA659F9}" type="datetimeFigureOut">
              <a:rPr lang="en-US" smtClean="0"/>
              <a:t>6/8/2012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6FEDC-2110-4990-ABC5-E07453CCCFE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2379C-203D-40A6-90A0-59AC7EA659F9}" type="datetimeFigureOut">
              <a:rPr lang="en-US" smtClean="0"/>
              <a:t>6/8/2012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6FEDC-2110-4990-ABC5-E07453CCCFE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2379C-203D-40A6-90A0-59AC7EA659F9}" type="datetimeFigureOut">
              <a:rPr lang="en-US" smtClean="0"/>
              <a:t>6/8/2012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6FEDC-2110-4990-ABC5-E07453CCCFE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3" Type="http://schemas.openxmlformats.org/officeDocument/2006/relationships/hyperlink" Target="http://inspirehep.net/record/287203" TargetMode="External"/><Relationship Id="rId18" Type="http://schemas.openxmlformats.org/officeDocument/2006/relationships/hyperlink" Target="http://inspirehep.net/search?p=keyword:%22W%3A%20hadroproduction%22&amp;ln=en" TargetMode="External"/><Relationship Id="rId26" Type="http://schemas.openxmlformats.org/officeDocument/2006/relationships/hyperlink" Target="http://inspirehep.net/search?p=keyword:%22jet%3A%20associated%20production%22&amp;ln=en" TargetMode="External"/><Relationship Id="rId39" Type="http://schemas.openxmlformats.org/officeDocument/2006/relationships/hyperlink" Target="http://inspirehep.net/search?p=keyword:%22postulated%20particle%3A%20Z%27%22&amp;ln=en" TargetMode="External"/><Relationship Id="rId3" Type="http://schemas.openxmlformats.org/officeDocument/2006/relationships/hyperlink" Target="http://inspirehep.net/search?cc=Institutions&amp;p=institution:%22Fermilab%22&amp;ln=en" TargetMode="External"/><Relationship Id="rId21" Type="http://schemas.openxmlformats.org/officeDocument/2006/relationships/hyperlink" Target="http://inspirehep.net/search?p=keyword:%22hadroproduction%3A%20Z0%22&amp;ln=en" TargetMode="External"/><Relationship Id="rId34" Type="http://schemas.openxmlformats.org/officeDocument/2006/relationships/hyperlink" Target="http://inspirehep.net/search?p=keyword:%22mass%3A%20intermediate%20boson%22&amp;ln=en" TargetMode="External"/><Relationship Id="rId42" Type="http://schemas.openxmlformats.org/officeDocument/2006/relationships/hyperlink" Target="http://inspirehep.net/search?p=keyword:%22mass%3A%20Z%27%22&amp;ln=en" TargetMode="External"/><Relationship Id="rId47" Type="http://schemas.openxmlformats.org/officeDocument/2006/relationships/hyperlink" Target="http://inspirehep.net/search?p=keyword:%22mass%3A%20top%22&amp;ln=en" TargetMode="External"/><Relationship Id="rId50" Type="http://schemas.openxmlformats.org/officeDocument/2006/relationships/hyperlink" Target="http://inspirehep.net/search?p=keyword:%22numerical%20calculations%22&amp;ln=en" TargetMode="External"/><Relationship Id="rId7" Type="http://schemas.openxmlformats.org/officeDocument/2006/relationships/hyperlink" Target="http://inspirehep.net/author/Bigi%2C%20Ikaros%20I.Y.?recid=287203&amp;ln=en" TargetMode="External"/><Relationship Id="rId12" Type="http://schemas.openxmlformats.org/officeDocument/2006/relationships/hyperlink" Target="http://inspirehep.net/author/Randall%2C%20Lisa?recid=287203&amp;ln=en" TargetMode="External"/><Relationship Id="rId17" Type="http://schemas.openxmlformats.org/officeDocument/2006/relationships/hyperlink" Target="http://inspirehep.net/search?p=keyword:%22interaction%3A%20anti-p%20p%22&amp;ln=en" TargetMode="External"/><Relationship Id="rId25" Type="http://schemas.openxmlformats.org/officeDocument/2006/relationships/hyperlink" Target="http://inspirehep.net/search?p=keyword:%22validity%20test%3A%20electroweak%20interaction%22&amp;ln=en" TargetMode="External"/><Relationship Id="rId33" Type="http://schemas.openxmlformats.org/officeDocument/2006/relationships/hyperlink" Target="http://inspirehep.net/search?p=keyword:%22intermediate%20boson%3A%20mass%22&amp;ln=en" TargetMode="External"/><Relationship Id="rId38" Type="http://schemas.openxmlformats.org/officeDocument/2006/relationships/hyperlink" Target="http://inspirehep.net/search?p=keyword:%22asymmetry%3A%20angular%20distribution%22&amp;ln=en" TargetMode="External"/><Relationship Id="rId46" Type="http://schemas.openxmlformats.org/officeDocument/2006/relationships/hyperlink" Target="http://inspirehep.net/search?p=keyword:%22hadroproduction%3A%20Higgs%20particle%22&amp;ln=en" TargetMode="External"/><Relationship Id="rId2" Type="http://schemas.openxmlformats.org/officeDocument/2006/relationships/hyperlink" Target="http://inspirehep.net/author/Golden%2C%20Mitchell?recid=287203&amp;ln=en" TargetMode="External"/><Relationship Id="rId16" Type="http://schemas.openxmlformats.org/officeDocument/2006/relationships/hyperlink" Target="http://inspirehep.net/search?p=keyword:%22anti-p%20p%3A%20interaction%22&amp;ln=en" TargetMode="External"/><Relationship Id="rId20" Type="http://schemas.openxmlformats.org/officeDocument/2006/relationships/hyperlink" Target="http://inspirehep.net/search?p=keyword:%22Z0%3A%20hadroproduction%22&amp;ln=en" TargetMode="External"/><Relationship Id="rId29" Type="http://schemas.openxmlformats.org/officeDocument/2006/relationships/hyperlink" Target="http://inspirehep.net/search?p=keyword:%22multiple%20production%3A%20jet%22&amp;ln=en" TargetMode="External"/><Relationship Id="rId41" Type="http://schemas.openxmlformats.org/officeDocument/2006/relationships/hyperlink" Target="http://inspirehep.net/search?p=keyword:%22hadroproduction%3A%20Z%27%22&amp;ln=en" TargetMode="External"/><Relationship Id="rId54" Type="http://schemas.openxmlformats.org/officeDocument/2006/relationships/image" Target="../media/image4.gif"/><Relationship Id="rId1" Type="http://schemas.openxmlformats.org/officeDocument/2006/relationships/slideLayout" Target="../slideLayouts/slideLayout7.xml"/><Relationship Id="rId6" Type="http://schemas.openxmlformats.org/officeDocument/2006/relationships/hyperlink" Target="http://inspirehep.net/author/Baur%2C%20U.?recid=287203&amp;ln=en" TargetMode="External"/><Relationship Id="rId11" Type="http://schemas.openxmlformats.org/officeDocument/2006/relationships/hyperlink" Target="http://inspirehep.net/author/Morris%2C%20D.?recid=287203&amp;ln=en" TargetMode="External"/><Relationship Id="rId24" Type="http://schemas.openxmlformats.org/officeDocument/2006/relationships/hyperlink" Target="http://inspirehep.net/search?p=keyword:%22electroweak%20interaction%3A%20validity%20test%22&amp;ln=en" TargetMode="External"/><Relationship Id="rId32" Type="http://schemas.openxmlformats.org/officeDocument/2006/relationships/hyperlink" Target="http://inspirehep.net/search?p=keyword:%22%283gauge%20boson%29%3A%20coupling%22&amp;ln=en" TargetMode="External"/><Relationship Id="rId37" Type="http://schemas.openxmlformats.org/officeDocument/2006/relationships/hyperlink" Target="http://inspirehep.net/search?p=keyword:%22angular%20distribution%3A%20asymmetry%22&amp;ln=en" TargetMode="External"/><Relationship Id="rId40" Type="http://schemas.openxmlformats.org/officeDocument/2006/relationships/hyperlink" Target="http://inspirehep.net/search?p=keyword:%22Z%27%3A%20hadroproduction%22&amp;ln=en" TargetMode="External"/><Relationship Id="rId45" Type="http://schemas.openxmlformats.org/officeDocument/2006/relationships/hyperlink" Target="http://inspirehep.net/search?p=keyword:%22Higgs%20particle%3A%20hadroproduction%22&amp;ln=en" TargetMode="External"/><Relationship Id="rId53" Type="http://schemas.openxmlformats.org/officeDocument/2006/relationships/hyperlink" Target="http://inspirehep.net/search?p=keyword:%222000-3600%20GeV-cms%22&amp;ln=en" TargetMode="External"/><Relationship Id="rId5" Type="http://schemas.openxmlformats.org/officeDocument/2006/relationships/hyperlink" Target="http://inspirehep.net/author/Barger%2C%20Vernon%20D.?recid=287203&amp;ln=en" TargetMode="External"/><Relationship Id="rId15" Type="http://schemas.openxmlformats.org/officeDocument/2006/relationships/hyperlink" Target="http://inspirehep.net/search?p=keyword:%22talk%22&amp;ln=en" TargetMode="External"/><Relationship Id="rId23" Type="http://schemas.openxmlformats.org/officeDocument/2006/relationships/hyperlink" Target="http://inspirehep.net/search?p=keyword:%22associated%20production%3A%20photon%22&amp;ln=en" TargetMode="External"/><Relationship Id="rId28" Type="http://schemas.openxmlformats.org/officeDocument/2006/relationships/hyperlink" Target="http://inspirehep.net/search?p=keyword:%22jet%3A%20multiple%20production%22&amp;ln=en" TargetMode="External"/><Relationship Id="rId36" Type="http://schemas.openxmlformats.org/officeDocument/2006/relationships/hyperlink" Target="http://inspirehep.net/search?p=keyword:%22decay%3A%20Z0%22&amp;ln=en" TargetMode="External"/><Relationship Id="rId49" Type="http://schemas.openxmlformats.org/officeDocument/2006/relationships/hyperlink" Target="http://inspirehep.net/search?p=keyword:%22Weinberg%20angle%22&amp;ln=en" TargetMode="External"/><Relationship Id="rId10" Type="http://schemas.openxmlformats.org/officeDocument/2006/relationships/hyperlink" Target="http://inspirehep.net/author/Kim%2C%20C.S.?recid=287203&amp;ln=en" TargetMode="External"/><Relationship Id="rId19" Type="http://schemas.openxmlformats.org/officeDocument/2006/relationships/hyperlink" Target="http://inspirehep.net/search?p=keyword:%22hadroproduction%3A%20W%22&amp;ln=en" TargetMode="External"/><Relationship Id="rId31" Type="http://schemas.openxmlformats.org/officeDocument/2006/relationships/hyperlink" Target="http://inspirehep.net/search?p=keyword:%22coupling%3A%20%283gauge%20boson%29%22&amp;ln=en" TargetMode="External"/><Relationship Id="rId44" Type="http://schemas.openxmlformats.org/officeDocument/2006/relationships/hyperlink" Target="http://inspirehep.net/search?p=keyword:%22grand%20unified%20theory%3A%20E%286%29%22&amp;ln=en" TargetMode="External"/><Relationship Id="rId52" Type="http://schemas.openxmlformats.org/officeDocument/2006/relationships/hyperlink" Target="http://inspirehep.net/search?p=keyword:%22bibliography%22&amp;ln=en" TargetMode="External"/><Relationship Id="rId4" Type="http://schemas.openxmlformats.org/officeDocument/2006/relationships/hyperlink" Target="http://inspirehep.net/author/Baer%2C%20H.?recid=287203&amp;ln=en" TargetMode="External"/><Relationship Id="rId9" Type="http://schemas.openxmlformats.org/officeDocument/2006/relationships/hyperlink" Target="http://inspirehep.net/author/Han%2C%20Tao?recid=287203&amp;ln=en" TargetMode="External"/><Relationship Id="rId14" Type="http://schemas.openxmlformats.org/officeDocument/2006/relationships/hyperlink" Target="http://inspirehep.net/search?ln=en&amp;cc=Conferences&amp;ln=en&amp;cc=Conferences&amp;p=111__g%3AC89-08-15&amp;of=hd" TargetMode="External"/><Relationship Id="rId22" Type="http://schemas.openxmlformats.org/officeDocument/2006/relationships/hyperlink" Target="http://inspirehep.net/search?p=keyword:%22photon%3A%20associated%20production%22&amp;ln=en" TargetMode="External"/><Relationship Id="rId27" Type="http://schemas.openxmlformats.org/officeDocument/2006/relationships/hyperlink" Target="http://inspirehep.net/search?p=keyword:%22associated%20production%3A%20jet%22&amp;ln=en" TargetMode="External"/><Relationship Id="rId30" Type="http://schemas.openxmlformats.org/officeDocument/2006/relationships/hyperlink" Target="http://inspirehep.net/search?p=keyword:%22quantum%20chromodynamics%3A%20validity%20test%22&amp;ln=en" TargetMode="External"/><Relationship Id="rId35" Type="http://schemas.openxmlformats.org/officeDocument/2006/relationships/hyperlink" Target="http://inspirehep.net/search?p=keyword:%22Z0%3A%20decay%22&amp;ln=en" TargetMode="External"/><Relationship Id="rId43" Type="http://schemas.openxmlformats.org/officeDocument/2006/relationships/hyperlink" Target="http://inspirehep.net/search?p=keyword:%22Z%27%3A%20mass%22&amp;ln=en" TargetMode="External"/><Relationship Id="rId48" Type="http://schemas.openxmlformats.org/officeDocument/2006/relationships/hyperlink" Target="http://inspirehep.net/search?p=keyword:%22top%3A%20mass%22&amp;ln=en" TargetMode="External"/><Relationship Id="rId8" Type="http://schemas.openxmlformats.org/officeDocument/2006/relationships/hyperlink" Target="http://inspirehep.net/author/Eichten%2C%20E.?recid=287203&amp;ln=en" TargetMode="External"/><Relationship Id="rId51" Type="http://schemas.openxmlformats.org/officeDocument/2006/relationships/hyperlink" Target="http://inspirehep.net/search?p=keyword:%22proposed%20experiment%22&amp;ln=e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inspirehep.net/search?cc=Institutions&amp;p=institution:%22Fermilab%22&amp;ln=en" TargetMode="External"/><Relationship Id="rId2" Type="http://schemas.openxmlformats.org/officeDocument/2006/relationships/hyperlink" Target="http://inspirehep.net/author/Golden%2C%20Mitchell?recid=296272&amp;ln=en" TargetMode="External"/><Relationship Id="rId1" Type="http://schemas.openxmlformats.org/officeDocument/2006/relationships/slideLayout" Target="../slideLayouts/slideLayout7.xml"/><Relationship Id="rId5" Type="http://schemas.openxmlformats.org/officeDocument/2006/relationships/hyperlink" Target="http://inspirehep.net/search?cc=Institutions&amp;p=institution:%22LBL%2C%20Berkeley%22&amp;ln=en" TargetMode="External"/><Relationship Id="rId4" Type="http://schemas.openxmlformats.org/officeDocument/2006/relationships/hyperlink" Target="http://inspirehep.net/author/Randall%2C%20Lisa?recid=296272&amp;ln=en"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inspirehep.net/author/Su%2C%20Shu-fang?recid=473357&amp;ln=en" TargetMode="External"/><Relationship Id="rId2" Type="http://schemas.openxmlformats.org/officeDocument/2006/relationships/hyperlink" Target="http://inspirehep.net/author/Randall%2C%20Lisa?recid=473357&amp;ln=en" TargetMode="External"/><Relationship Id="rId1" Type="http://schemas.openxmlformats.org/officeDocument/2006/relationships/slideLayout" Target="../slideLayouts/slideLayout2.xml"/><Relationship Id="rId4" Type="http://schemas.openxmlformats.org/officeDocument/2006/relationships/hyperlink" Target="http://inspirehep.net/search?cc=Institutions&amp;p=institution:%22MIT%2C%20LNS%22&amp;ln=en"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dictionary.reference.com/browse/graduated" TargetMode="External"/><Relationship Id="rId2" Type="http://schemas.openxmlformats.org/officeDocument/2006/relationships/hyperlink" Target="http://dictionary.reference.com/browse/graduat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2686051"/>
          </a:xfrm>
        </p:spPr>
        <p:txBody>
          <a:bodyPr/>
          <a:lstStyle/>
          <a:p>
            <a:r>
              <a:rPr lang="en-US" b="1" dirty="0" err="1" smtClean="0">
                <a:solidFill>
                  <a:srgbClr val="C00000"/>
                </a:solidFill>
              </a:rPr>
              <a:t>Tevatron</a:t>
            </a:r>
            <a:r>
              <a:rPr lang="en-US" b="1" dirty="0" smtClean="0">
                <a:solidFill>
                  <a:srgbClr val="C00000"/>
                </a:solidFill>
              </a:rPr>
              <a:t/>
            </a:r>
            <a:br>
              <a:rPr lang="en-US" b="1" dirty="0" smtClean="0">
                <a:solidFill>
                  <a:srgbClr val="C00000"/>
                </a:solidFill>
              </a:rPr>
            </a:br>
            <a:r>
              <a:rPr lang="en-US" b="1" dirty="0" smtClean="0">
                <a:solidFill>
                  <a:srgbClr val="C00000"/>
                </a:solidFill>
              </a:rPr>
              <a:t>Graduation Day</a:t>
            </a:r>
            <a:endParaRPr lang="en-US" b="1" dirty="0">
              <a:solidFill>
                <a:srgbClr val="C00000"/>
              </a:solidFill>
            </a:endParaRPr>
          </a:p>
        </p:txBody>
      </p:sp>
      <p:sp>
        <p:nvSpPr>
          <p:cNvPr id="3" name="Subtitle 2"/>
          <p:cNvSpPr>
            <a:spLocks noGrp="1"/>
          </p:cNvSpPr>
          <p:nvPr>
            <p:ph type="subTitle" idx="1"/>
          </p:nvPr>
        </p:nvSpPr>
        <p:spPr/>
        <p:txBody>
          <a:bodyPr/>
          <a:lstStyle/>
          <a:p>
            <a:r>
              <a:rPr lang="en-US" dirty="0" err="1" smtClean="0"/>
              <a:t>Tevatron</a:t>
            </a:r>
            <a:r>
              <a:rPr lang="en-US" dirty="0" smtClean="0"/>
              <a:t> Impact Symposium</a:t>
            </a:r>
          </a:p>
          <a:p>
            <a:r>
              <a:rPr lang="en-US" dirty="0" smtClean="0"/>
              <a:t>Keynote</a:t>
            </a:r>
          </a:p>
          <a:p>
            <a:r>
              <a:rPr lang="en-US" dirty="0" smtClean="0">
                <a:solidFill>
                  <a:schemeClr val="tx2"/>
                </a:solidFill>
              </a:rPr>
              <a:t>Lisa Randall</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25 Major Years for Particle Physics</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a:t> </a:t>
            </a:r>
          </a:p>
          <a:p>
            <a:r>
              <a:rPr lang="en-US" dirty="0"/>
              <a:t>A quarter century of </a:t>
            </a:r>
            <a:r>
              <a:rPr lang="en-US" dirty="0" err="1" smtClean="0"/>
              <a:t>Tevatron</a:t>
            </a:r>
            <a:r>
              <a:rPr lang="en-US" dirty="0"/>
              <a:t> </a:t>
            </a:r>
            <a:endParaRPr lang="en-US" dirty="0" smtClean="0"/>
          </a:p>
          <a:p>
            <a:pPr lvl="1"/>
            <a:r>
              <a:rPr lang="en-US" dirty="0" smtClean="0"/>
              <a:t>Centerpiece from December 1985 until 2011</a:t>
            </a:r>
            <a:endParaRPr lang="en-US" dirty="0"/>
          </a:p>
          <a:p>
            <a:r>
              <a:rPr lang="en-US" dirty="0"/>
              <a:t>A quarter century of running </a:t>
            </a:r>
            <a:r>
              <a:rPr lang="en-US" dirty="0" smtClean="0"/>
              <a:t>of LHC preparation</a:t>
            </a:r>
          </a:p>
          <a:p>
            <a:pPr lvl="1"/>
            <a:r>
              <a:rPr lang="en-US" dirty="0" smtClean="0"/>
              <a:t>Essentially same time frame</a:t>
            </a:r>
            <a:endParaRPr lang="en-US" dirty="0"/>
          </a:p>
          <a:p>
            <a:r>
              <a:rPr lang="en-US" dirty="0"/>
              <a:t>A quarter century of my physics </a:t>
            </a:r>
            <a:r>
              <a:rPr lang="en-US" dirty="0" smtClean="0"/>
              <a:t>career</a:t>
            </a:r>
          </a:p>
          <a:p>
            <a:pPr lvl="1"/>
            <a:r>
              <a:rPr lang="en-US" dirty="0" smtClean="0"/>
              <a:t>And those of my cohorts</a:t>
            </a:r>
          </a:p>
          <a:p>
            <a:pPr>
              <a:buNone/>
            </a:pPr>
            <a:r>
              <a:rPr lang="en-US" dirty="0"/>
              <a:t>	</a:t>
            </a:r>
          </a:p>
          <a:p>
            <a:pPr>
              <a:buNone/>
            </a:pPr>
            <a:r>
              <a:rPr lang="en-US" dirty="0"/>
              <a:t>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Achievements</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Explored physics up to 1.96 </a:t>
            </a:r>
            <a:r>
              <a:rPr lang="en-US" dirty="0" err="1" smtClean="0"/>
              <a:t>TeV</a:t>
            </a:r>
            <a:endParaRPr lang="en-US" dirty="0" smtClean="0"/>
          </a:p>
          <a:p>
            <a:r>
              <a:rPr lang="en-US" dirty="0" smtClean="0"/>
              <a:t>Initial design luminosity 10</a:t>
            </a:r>
            <a:r>
              <a:rPr lang="en-US" baseline="30000" dirty="0" smtClean="0"/>
              <a:t>30 </a:t>
            </a:r>
            <a:r>
              <a:rPr lang="en-US" i="1" dirty="0" smtClean="0"/>
              <a:t>cm</a:t>
            </a:r>
            <a:r>
              <a:rPr lang="en-US" baseline="30000" dirty="0" smtClean="0"/>
              <a:t>-2</a:t>
            </a:r>
            <a:r>
              <a:rPr lang="en-US" dirty="0" smtClean="0"/>
              <a:t> </a:t>
            </a:r>
            <a:r>
              <a:rPr lang="en-US" i="1" dirty="0" smtClean="0"/>
              <a:t>sec</a:t>
            </a:r>
            <a:r>
              <a:rPr lang="en-US" baseline="30000" dirty="0" smtClean="0"/>
              <a:t>-1</a:t>
            </a:r>
          </a:p>
          <a:p>
            <a:pPr lvl="1"/>
            <a:r>
              <a:rPr lang="en-US" dirty="0" smtClean="0"/>
              <a:t>Delivered over 400 times that to both D0 and CDF experiments</a:t>
            </a:r>
          </a:p>
          <a:p>
            <a:pPr lvl="1">
              <a:buNone/>
            </a:pPr>
            <a:r>
              <a:rPr lang="en-US" dirty="0" smtClean="0"/>
              <a:t>	A machine that ran BETTER than projected </a:t>
            </a:r>
          </a:p>
          <a:p>
            <a:pPr lvl="1"/>
            <a:endParaRPr lang="en-US" dirty="0"/>
          </a:p>
          <a:p>
            <a:r>
              <a:rPr lang="en-US" dirty="0"/>
              <a:t>Many notable </a:t>
            </a:r>
            <a:r>
              <a:rPr lang="en-US" dirty="0" smtClean="0"/>
              <a:t>milestones  </a:t>
            </a:r>
          </a:p>
          <a:p>
            <a:pPr lvl="1"/>
            <a:r>
              <a:rPr lang="en-US" dirty="0" smtClean="0"/>
              <a:t>Even </a:t>
            </a:r>
            <a:r>
              <a:rPr lang="en-US" dirty="0"/>
              <a:t>when setbacks came back on target or better</a:t>
            </a:r>
          </a:p>
          <a:p>
            <a:pPr>
              <a:buNone/>
            </a:pPr>
            <a:r>
              <a:rPr lang="en-US" dirty="0"/>
              <a:t> </a:t>
            </a:r>
          </a:p>
          <a:p>
            <a:r>
              <a:rPr lang="en-US" dirty="0" smtClean="0"/>
              <a:t> Many critical technological advances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The Energy Saver/</a:t>
            </a:r>
            <a:r>
              <a:rPr lang="en-US" b="1" dirty="0" err="1" smtClean="0">
                <a:solidFill>
                  <a:srgbClr val="C00000"/>
                </a:solidFill>
              </a:rPr>
              <a:t>Doubler</a:t>
            </a:r>
            <a:endParaRPr lang="en-US" b="1" dirty="0">
              <a:solidFill>
                <a:srgbClr val="C00000"/>
              </a:solidFill>
            </a:endParaRPr>
          </a:p>
        </p:txBody>
      </p:sp>
      <p:sp>
        <p:nvSpPr>
          <p:cNvPr id="3" name="Content Placeholder 2"/>
          <p:cNvSpPr>
            <a:spLocks noGrp="1"/>
          </p:cNvSpPr>
          <p:nvPr>
            <p:ph idx="1"/>
          </p:nvPr>
        </p:nvSpPr>
        <p:spPr>
          <a:xfrm>
            <a:off x="457200" y="1600201"/>
            <a:ext cx="8229600" cy="5257799"/>
          </a:xfrm>
        </p:spPr>
        <p:txBody>
          <a:bodyPr>
            <a:normAutofit lnSpcReduction="10000"/>
          </a:bodyPr>
          <a:lstStyle/>
          <a:p>
            <a:r>
              <a:rPr lang="en-US" dirty="0" smtClean="0"/>
              <a:t>Bob Wilson originally intended to double energy from 500 </a:t>
            </a:r>
            <a:r>
              <a:rPr lang="en-US" dirty="0" err="1" smtClean="0"/>
              <a:t>GeV</a:t>
            </a:r>
            <a:r>
              <a:rPr lang="en-US" dirty="0" smtClean="0"/>
              <a:t> to 1 </a:t>
            </a:r>
            <a:r>
              <a:rPr lang="en-US" dirty="0" err="1" smtClean="0"/>
              <a:t>TeV</a:t>
            </a:r>
            <a:endParaRPr lang="en-US" dirty="0" smtClean="0"/>
          </a:p>
          <a:p>
            <a:r>
              <a:rPr lang="en-US" dirty="0" smtClean="0"/>
              <a:t>Key idea: reduce power consumption through superconducting magnets</a:t>
            </a:r>
          </a:p>
          <a:p>
            <a:r>
              <a:rPr lang="en-US" dirty="0" smtClean="0"/>
              <a:t>Major technology advance we take for granted today</a:t>
            </a:r>
          </a:p>
          <a:p>
            <a:pPr lvl="1"/>
            <a:r>
              <a:rPr lang="en-US" dirty="0" smtClean="0"/>
              <a:t>Allowed </a:t>
            </a:r>
            <a:r>
              <a:rPr lang="en-US" dirty="0" err="1" smtClean="0"/>
              <a:t>Tevatron</a:t>
            </a:r>
            <a:r>
              <a:rPr lang="en-US" dirty="0" smtClean="0"/>
              <a:t> with  original 6.3 km Main Ring</a:t>
            </a:r>
          </a:p>
          <a:p>
            <a:pPr lvl="2"/>
            <a:r>
              <a:rPr lang="en-US" dirty="0" smtClean="0"/>
              <a:t>1970s development</a:t>
            </a:r>
          </a:p>
          <a:p>
            <a:pPr lvl="2"/>
            <a:r>
              <a:rPr lang="en-US" dirty="0" smtClean="0"/>
              <a:t>1983 original commissioning</a:t>
            </a:r>
          </a:p>
          <a:p>
            <a:pPr lvl="2"/>
            <a:r>
              <a:rPr lang="en-US" dirty="0"/>
              <a:t>F</a:t>
            </a:r>
            <a:r>
              <a:rPr lang="en-US" dirty="0" smtClean="0"/>
              <a:t>ixed target accelerator that year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The </a:t>
            </a:r>
            <a:r>
              <a:rPr lang="en-US" b="1" dirty="0" err="1" smtClean="0">
                <a:solidFill>
                  <a:srgbClr val="C00000"/>
                </a:solidFill>
              </a:rPr>
              <a:t>Tevatron</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Antiproton Source 1985</a:t>
            </a:r>
          </a:p>
          <a:p>
            <a:r>
              <a:rPr lang="en-US" dirty="0" smtClean="0"/>
              <a:t>1</a:t>
            </a:r>
            <a:r>
              <a:rPr lang="en-US" baseline="30000" dirty="0" smtClean="0"/>
              <a:t>st</a:t>
            </a:r>
            <a:r>
              <a:rPr lang="en-US" dirty="0" smtClean="0"/>
              <a:t> collisions with proto-CDF  </a:t>
            </a:r>
          </a:p>
          <a:p>
            <a:pPr lvl="1"/>
            <a:r>
              <a:rPr lang="en-US" dirty="0" smtClean="0"/>
              <a:t>Real data starting in 1987</a:t>
            </a:r>
          </a:p>
          <a:p>
            <a:pPr lvl="1"/>
            <a:r>
              <a:rPr lang="en-US" dirty="0" smtClean="0"/>
              <a:t>More 1988,1989</a:t>
            </a:r>
          </a:p>
          <a:p>
            <a:pPr lvl="1"/>
            <a:r>
              <a:rPr lang="en-US" dirty="0" smtClean="0"/>
              <a:t>5 pb</a:t>
            </a:r>
            <a:r>
              <a:rPr lang="en-US" baseline="30000" dirty="0" smtClean="0"/>
              <a:t>-1 </a:t>
            </a:r>
            <a:r>
              <a:rPr lang="en-US" dirty="0" smtClean="0"/>
              <a:t>at 1800 </a:t>
            </a:r>
            <a:r>
              <a:rPr lang="en-US" dirty="0" err="1" smtClean="0"/>
              <a:t>GeV</a:t>
            </a:r>
            <a:r>
              <a:rPr lang="en-US" dirty="0" smtClean="0"/>
              <a:t> cm</a:t>
            </a:r>
          </a:p>
          <a:p>
            <a:pPr lvl="1"/>
            <a:r>
              <a:rPr lang="en-US" dirty="0" smtClean="0"/>
              <a:t>Design luminosity exceeded!</a:t>
            </a:r>
          </a:p>
          <a:p>
            <a:r>
              <a:rPr lang="en-US" dirty="0" smtClean="0"/>
              <a:t>Run </a:t>
            </a:r>
            <a:r>
              <a:rPr lang="en-US" dirty="0" err="1" smtClean="0"/>
              <a:t>Ia</a:t>
            </a:r>
            <a:r>
              <a:rPr lang="en-US" dirty="0" smtClean="0"/>
              <a:t>, 1b (1993)</a:t>
            </a:r>
          </a:p>
          <a:p>
            <a:pPr lvl="1"/>
            <a:r>
              <a:rPr lang="en-US" dirty="0" smtClean="0"/>
              <a:t>Impressive improvements</a:t>
            </a:r>
          </a:p>
          <a:p>
            <a:pPr lvl="1"/>
            <a:r>
              <a:rPr lang="en-US" dirty="0" smtClean="0"/>
              <a:t>1.6 10</a:t>
            </a:r>
            <a:r>
              <a:rPr lang="en-US" baseline="30000" dirty="0" smtClean="0"/>
              <a:t>31</a:t>
            </a:r>
            <a:r>
              <a:rPr lang="en-US" dirty="0" smtClean="0"/>
              <a:t> </a:t>
            </a:r>
            <a:r>
              <a:rPr lang="en-US" i="1" dirty="0" smtClean="0"/>
              <a:t>cm</a:t>
            </a:r>
            <a:r>
              <a:rPr lang="en-US" i="1" baseline="30000" dirty="0" smtClean="0"/>
              <a:t>-2</a:t>
            </a:r>
            <a:r>
              <a:rPr lang="en-US" i="1" dirty="0" smtClean="0"/>
              <a:t> sec</a:t>
            </a:r>
            <a:r>
              <a:rPr lang="en-US" i="1" baseline="30000" dirty="0" smtClean="0"/>
              <a:t>-1</a:t>
            </a:r>
          </a:p>
          <a:p>
            <a:pPr lvl="1"/>
            <a:r>
              <a:rPr lang="en-US" dirty="0" smtClean="0"/>
              <a:t>60% Improvement over Run I goal</a:t>
            </a:r>
          </a:p>
          <a:p>
            <a:pPr lvl="1"/>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b="1" dirty="0" smtClean="0">
                <a:solidFill>
                  <a:srgbClr val="C00000"/>
                </a:solidFill>
              </a:rPr>
              <a:t>Main Injector Synchrotron and</a:t>
            </a:r>
            <a:br>
              <a:rPr lang="en-US" b="1" dirty="0" smtClean="0">
                <a:solidFill>
                  <a:srgbClr val="C00000"/>
                </a:solidFill>
              </a:rPr>
            </a:br>
            <a:r>
              <a:rPr lang="en-US" b="1" dirty="0" smtClean="0">
                <a:solidFill>
                  <a:srgbClr val="C00000"/>
                </a:solidFill>
              </a:rPr>
              <a:t>Recycler Storage Ring</a:t>
            </a:r>
            <a:endParaRPr lang="en-US" b="1" dirty="0">
              <a:solidFill>
                <a:srgbClr val="C00000"/>
              </a:solidFill>
            </a:endParaRPr>
          </a:p>
        </p:txBody>
      </p:sp>
      <p:sp>
        <p:nvSpPr>
          <p:cNvPr id="3" name="Content Placeholder 2"/>
          <p:cNvSpPr>
            <a:spLocks noGrp="1"/>
          </p:cNvSpPr>
          <p:nvPr>
            <p:ph idx="1"/>
          </p:nvPr>
        </p:nvSpPr>
        <p:spPr/>
        <p:txBody>
          <a:bodyPr>
            <a:normAutofit fontScale="92500"/>
          </a:bodyPr>
          <a:lstStyle/>
          <a:p>
            <a:r>
              <a:rPr lang="en-US" dirty="0" smtClean="0"/>
              <a:t>March 2001 to Sept 2011</a:t>
            </a:r>
          </a:p>
          <a:p>
            <a:r>
              <a:rPr lang="en-US" dirty="0"/>
              <a:t>L</a:t>
            </a:r>
            <a:r>
              <a:rPr lang="en-US" dirty="0" smtClean="0"/>
              <a:t>uminosity goal 8 10</a:t>
            </a:r>
            <a:r>
              <a:rPr lang="en-US" baseline="30000" dirty="0" smtClean="0"/>
              <a:t>31</a:t>
            </a:r>
            <a:r>
              <a:rPr lang="en-US" dirty="0" smtClean="0"/>
              <a:t> (x 2.5) </a:t>
            </a:r>
            <a:r>
              <a:rPr lang="en-US" i="1" dirty="0" smtClean="0"/>
              <a:t>cm</a:t>
            </a:r>
            <a:r>
              <a:rPr lang="en-US" i="1" baseline="30000" dirty="0" smtClean="0"/>
              <a:t>-2</a:t>
            </a:r>
            <a:r>
              <a:rPr lang="en-US" i="1" dirty="0" smtClean="0"/>
              <a:t> sec</a:t>
            </a:r>
            <a:r>
              <a:rPr lang="en-US" i="1" baseline="30000" dirty="0" smtClean="0"/>
              <a:t>-1</a:t>
            </a:r>
            <a:endParaRPr lang="en-US" dirty="0" smtClean="0"/>
          </a:p>
          <a:p>
            <a:r>
              <a:rPr lang="en-US" dirty="0" smtClean="0"/>
              <a:t>Setbacks but ultimately 3.4 10</a:t>
            </a:r>
            <a:r>
              <a:rPr lang="en-US" baseline="30000" dirty="0" smtClean="0"/>
              <a:t>32 </a:t>
            </a:r>
            <a:r>
              <a:rPr lang="en-US" i="1" dirty="0" smtClean="0"/>
              <a:t>cm</a:t>
            </a:r>
            <a:r>
              <a:rPr lang="en-US" i="1" baseline="30000" dirty="0" smtClean="0"/>
              <a:t>-2</a:t>
            </a:r>
            <a:r>
              <a:rPr lang="en-US" i="1" dirty="0" smtClean="0"/>
              <a:t> sec</a:t>
            </a:r>
            <a:r>
              <a:rPr lang="en-US" i="1" baseline="30000" dirty="0" smtClean="0"/>
              <a:t>-1</a:t>
            </a:r>
            <a:endParaRPr lang="en-US" baseline="30000" dirty="0" smtClean="0"/>
          </a:p>
          <a:p>
            <a:pPr lvl="1"/>
            <a:r>
              <a:rPr lang="en-US" dirty="0" smtClean="0"/>
              <a:t>Again in excess of expectations</a:t>
            </a:r>
          </a:p>
          <a:p>
            <a:r>
              <a:rPr lang="en-US" dirty="0" smtClean="0"/>
              <a:t>Peak luminosity grew by over 50 during ten years</a:t>
            </a:r>
          </a:p>
          <a:p>
            <a:pPr lvl="1"/>
            <a:r>
              <a:rPr lang="en-US" dirty="0" smtClean="0"/>
              <a:t>Series of improvements throughout operation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eurekalert.org/features/doe/images/dnal-tlm060502.1.jpg"/>
          <p:cNvPicPr>
            <a:picLocks noChangeAspect="1" noChangeArrowheads="1"/>
          </p:cNvPicPr>
          <p:nvPr/>
        </p:nvPicPr>
        <p:blipFill>
          <a:blip r:embed="rId2" cstate="print"/>
          <a:srcRect/>
          <a:stretch>
            <a:fillRect/>
          </a:stretch>
        </p:blipFill>
        <p:spPr bwMode="auto">
          <a:xfrm>
            <a:off x="1600200" y="1295400"/>
            <a:ext cx="5794393" cy="447992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Technology Advances</a:t>
            </a:r>
            <a:endParaRPr lang="en-US" b="1" dirty="0">
              <a:solidFill>
                <a:srgbClr val="C00000"/>
              </a:solidFill>
            </a:endParaRPr>
          </a:p>
        </p:txBody>
      </p:sp>
      <p:sp>
        <p:nvSpPr>
          <p:cNvPr id="3" name="Content Placeholder 2"/>
          <p:cNvSpPr>
            <a:spLocks noGrp="1"/>
          </p:cNvSpPr>
          <p:nvPr>
            <p:ph idx="1"/>
          </p:nvPr>
        </p:nvSpPr>
        <p:spPr>
          <a:xfrm>
            <a:off x="457200" y="1600201"/>
            <a:ext cx="8229600" cy="5257799"/>
          </a:xfrm>
        </p:spPr>
        <p:txBody>
          <a:bodyPr>
            <a:normAutofit/>
          </a:bodyPr>
          <a:lstStyle/>
          <a:p>
            <a:r>
              <a:rPr lang="en-US" dirty="0" smtClean="0"/>
              <a:t>Superconducting magnets</a:t>
            </a:r>
          </a:p>
          <a:p>
            <a:pPr lvl="1"/>
            <a:r>
              <a:rPr lang="en-US" dirty="0" smtClean="0"/>
              <a:t>Used in all major accelerators since</a:t>
            </a:r>
          </a:p>
          <a:p>
            <a:pPr lvl="1"/>
            <a:r>
              <a:rPr lang="en-US" dirty="0" smtClean="0"/>
              <a:t>Design issues addressed: strands, geometry, support, cooling, protection	</a:t>
            </a:r>
          </a:p>
          <a:p>
            <a:r>
              <a:rPr lang="en-US" dirty="0" smtClean="0"/>
              <a:t>Recycler permanent magnets</a:t>
            </a:r>
          </a:p>
          <a:p>
            <a:r>
              <a:rPr lang="en-US" dirty="0" smtClean="0"/>
              <a:t>Stochastic cooling of antiprotons</a:t>
            </a:r>
          </a:p>
          <a:p>
            <a:r>
              <a:rPr lang="en-US" dirty="0" smtClean="0"/>
              <a:t>Other improvements you will hear about later…</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Experimental Advances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Silicon Vertex Detectors</a:t>
            </a:r>
          </a:p>
          <a:p>
            <a:pPr lvl="1"/>
            <a:r>
              <a:rPr lang="en-US" dirty="0" smtClean="0"/>
              <a:t>Introduced key possibilities for 3</a:t>
            </a:r>
            <a:r>
              <a:rPr lang="en-US" baseline="30000" dirty="0" smtClean="0"/>
              <a:t>rd</a:t>
            </a:r>
            <a:r>
              <a:rPr lang="en-US" dirty="0" smtClean="0"/>
              <a:t> generation physics</a:t>
            </a:r>
          </a:p>
          <a:p>
            <a:pPr lvl="1"/>
            <a:r>
              <a:rPr lang="en-US" dirty="0" smtClean="0"/>
              <a:t>Clever use of information that was being lost</a:t>
            </a:r>
          </a:p>
          <a:p>
            <a:r>
              <a:rPr lang="en-US" dirty="0" err="1" smtClean="0"/>
              <a:t>Calorimetry</a:t>
            </a:r>
            <a:endParaRPr lang="en-US" dirty="0" smtClean="0"/>
          </a:p>
          <a:p>
            <a:r>
              <a:rPr lang="en-US" dirty="0" smtClean="0"/>
              <a:t>Triggering Techniques</a:t>
            </a:r>
          </a:p>
          <a:p>
            <a:r>
              <a:rPr lang="en-US" dirty="0" smtClean="0"/>
              <a:t>Analysis Techniques</a:t>
            </a:r>
          </a:p>
          <a:p>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Not my focus but…</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Impressive to watch development of machine</a:t>
            </a:r>
          </a:p>
          <a:p>
            <a:pPr lvl="1"/>
            <a:r>
              <a:rPr lang="en-US" dirty="0" smtClean="0"/>
              <a:t>And experiments</a:t>
            </a:r>
          </a:p>
          <a:p>
            <a:r>
              <a:rPr lang="en-US" dirty="0" smtClean="0"/>
              <a:t>Maximize use of the existing facility until its ultimate expiration date</a:t>
            </a:r>
          </a:p>
          <a:p>
            <a:r>
              <a:rPr lang="en-US" dirty="0" smtClean="0"/>
              <a:t>Ingenuity, hard work, and diligence combined to get performance to where it was</a:t>
            </a:r>
          </a:p>
          <a:p>
            <a:r>
              <a:rPr lang="en-US" dirty="0" smtClean="0"/>
              <a:t>Resulting in beautiful physics results…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Physics of the </a:t>
            </a:r>
            <a:r>
              <a:rPr lang="en-US" b="1" dirty="0" err="1" smtClean="0">
                <a:solidFill>
                  <a:srgbClr val="C00000"/>
                </a:solidFill>
              </a:rPr>
              <a:t>Tevatron</a:t>
            </a:r>
            <a:r>
              <a:rPr lang="en-US" b="1" dirty="0" smtClean="0">
                <a:solidFill>
                  <a:srgbClr val="C00000"/>
                </a:solidFill>
              </a:rPr>
              <a:t>:</a:t>
            </a:r>
            <a:br>
              <a:rPr lang="en-US" b="1" dirty="0" smtClean="0">
                <a:solidFill>
                  <a:srgbClr val="C00000"/>
                </a:solidFill>
              </a:rPr>
            </a:br>
            <a:r>
              <a:rPr lang="en-US" b="1" dirty="0" smtClean="0">
                <a:solidFill>
                  <a:srgbClr val="C00000"/>
                </a:solidFill>
              </a:rPr>
              <a:t>The Unsung Hero</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a:buNone/>
            </a:pPr>
            <a:endParaRPr lang="en-US" dirty="0" smtClean="0"/>
          </a:p>
          <a:p>
            <a:r>
              <a:rPr lang="en-US" dirty="0" smtClean="0"/>
              <a:t>Discovery </a:t>
            </a:r>
          </a:p>
          <a:p>
            <a:pPr lvl="1"/>
            <a:r>
              <a:rPr lang="en-US" dirty="0" smtClean="0"/>
              <a:t>Top quark in particular</a:t>
            </a:r>
          </a:p>
          <a:p>
            <a:pPr lvl="1"/>
            <a:r>
              <a:rPr lang="en-US" dirty="0" smtClean="0"/>
              <a:t>Could have been other stuff had it existed at those energies…</a:t>
            </a:r>
          </a:p>
          <a:p>
            <a:endParaRPr lang="en-US" dirty="0"/>
          </a:p>
          <a:p>
            <a:r>
              <a:rPr lang="en-US" dirty="0" smtClean="0"/>
              <a:t>AND precision measurements</a:t>
            </a:r>
          </a:p>
          <a:p>
            <a:pPr lvl="1"/>
            <a:r>
              <a:rPr lang="en-US" dirty="0" smtClean="0"/>
              <a:t>At a </a:t>
            </a:r>
            <a:r>
              <a:rPr lang="en-US" dirty="0" err="1" smtClean="0"/>
              <a:t>hadron</a:t>
            </a:r>
            <a:r>
              <a:rPr lang="en-US" dirty="0" smtClean="0"/>
              <a:t> collider!</a:t>
            </a:r>
          </a:p>
          <a:p>
            <a:pPr lvl="1"/>
            <a:r>
              <a:rPr lang="en-US" dirty="0" smtClean="0"/>
              <a:t>Precision measurements for electroweak physics, QCD, and flavor</a:t>
            </a:r>
          </a:p>
          <a:p>
            <a:pPr lvl="1">
              <a:buNone/>
            </a:pPr>
            <a:endParaRPr lang="en-US" dirty="0"/>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3.bp.blogspot.com/_ThM1up1QdH4/SxQ01u_aYDI/AAAAAAAAAJ4/fVl7Wp3mlZY/s1600/Tevatron-03-0391-28D_LG.jpg"/>
          <p:cNvPicPr>
            <a:picLocks noChangeAspect="1" noChangeArrowheads="1"/>
          </p:cNvPicPr>
          <p:nvPr/>
        </p:nvPicPr>
        <p:blipFill>
          <a:blip r:embed="rId2" cstate="print"/>
          <a:srcRect/>
          <a:stretch>
            <a:fillRect/>
          </a:stretch>
        </p:blipFill>
        <p:spPr bwMode="auto">
          <a:xfrm>
            <a:off x="1371600" y="1371600"/>
            <a:ext cx="6057900" cy="39433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b="1" dirty="0" smtClean="0">
                <a:solidFill>
                  <a:srgbClr val="C00000"/>
                </a:solidFill>
              </a:rPr>
              <a:t>Flagship achievement</a:t>
            </a:r>
            <a:br>
              <a:rPr lang="en-US" b="1" dirty="0" smtClean="0">
                <a:solidFill>
                  <a:srgbClr val="C00000"/>
                </a:solidFill>
              </a:rPr>
            </a:br>
            <a:endParaRPr lang="en-US" b="1" dirty="0">
              <a:solidFill>
                <a:srgbClr val="C00000"/>
              </a:solidFill>
            </a:endParaRPr>
          </a:p>
        </p:txBody>
      </p:sp>
      <p:sp>
        <p:nvSpPr>
          <p:cNvPr id="3" name="Content Placeholder 2"/>
          <p:cNvSpPr>
            <a:spLocks noGrp="1"/>
          </p:cNvSpPr>
          <p:nvPr>
            <p:ph idx="1"/>
          </p:nvPr>
        </p:nvSpPr>
        <p:spPr>
          <a:xfrm>
            <a:off x="457200" y="857250"/>
            <a:ext cx="8229600" cy="6115051"/>
          </a:xfrm>
        </p:spPr>
        <p:txBody>
          <a:bodyPr>
            <a:normAutofit lnSpcReduction="10000"/>
          </a:bodyPr>
          <a:lstStyle/>
          <a:p>
            <a:r>
              <a:rPr lang="en-US" dirty="0" smtClean="0"/>
              <a:t>Discovery of top quark 1995</a:t>
            </a:r>
          </a:p>
          <a:p>
            <a:pPr lvl="1"/>
            <a:r>
              <a:rPr lang="en-US" dirty="0" smtClean="0"/>
              <a:t>ONLY place it was made for  15 years</a:t>
            </a:r>
          </a:p>
          <a:p>
            <a:r>
              <a:rPr lang="en-US" dirty="0" smtClean="0"/>
              <a:t>After years of not finding it…</a:t>
            </a:r>
          </a:p>
          <a:p>
            <a:pPr lvl="1"/>
            <a:r>
              <a:rPr lang="en-US" dirty="0" smtClean="0"/>
              <a:t>No reason to expect it to be so heavy</a:t>
            </a:r>
          </a:p>
          <a:p>
            <a:r>
              <a:rPr lang="en-US" dirty="0" smtClean="0"/>
              <a:t>Heavy enough had to look for decays into </a:t>
            </a:r>
            <a:r>
              <a:rPr lang="en-US" i="1" dirty="0" smtClean="0"/>
              <a:t>b</a:t>
            </a:r>
            <a:r>
              <a:rPr lang="en-US" dirty="0" smtClean="0"/>
              <a:t> and </a:t>
            </a:r>
            <a:r>
              <a:rPr lang="en-US" i="1" dirty="0" smtClean="0"/>
              <a:t>W</a:t>
            </a:r>
          </a:p>
          <a:p>
            <a:pPr lvl="1"/>
            <a:r>
              <a:rPr lang="en-US" dirty="0" smtClean="0"/>
              <a:t>Which themselves decay</a:t>
            </a:r>
          </a:p>
          <a:p>
            <a:pPr lvl="1"/>
            <a:r>
              <a:rPr lang="en-US" dirty="0" smtClean="0"/>
              <a:t>Many analysis teams had to work together to find evidence and establish its existence</a:t>
            </a:r>
          </a:p>
          <a:p>
            <a:r>
              <a:rPr lang="en-US" dirty="0" smtClean="0"/>
              <a:t>Since: mass measurement, cross section, interactions…</a:t>
            </a:r>
          </a:p>
          <a:p>
            <a:endParaRPr lang="en-US" dirty="0" smtClean="0"/>
          </a:p>
          <a:p>
            <a:pPr lvl="1"/>
            <a:endParaRPr lang="en-US" dirty="0" smtClean="0"/>
          </a:p>
          <a:p>
            <a:pPr lvl="1">
              <a:buNone/>
            </a:pPr>
            <a:endParaRPr lang="en-US" dirty="0" smtClean="0"/>
          </a:p>
          <a:p>
            <a:pPr lvl="1">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QCD</a:t>
            </a:r>
            <a:endParaRPr lang="en-US" b="1" dirty="0">
              <a:solidFill>
                <a:srgbClr val="C00000"/>
              </a:solidFill>
            </a:endParaRPr>
          </a:p>
        </p:txBody>
      </p:sp>
      <p:sp>
        <p:nvSpPr>
          <p:cNvPr id="3" name="Content Placeholder 2"/>
          <p:cNvSpPr>
            <a:spLocks noGrp="1"/>
          </p:cNvSpPr>
          <p:nvPr>
            <p:ph idx="1"/>
          </p:nvPr>
        </p:nvSpPr>
        <p:spPr>
          <a:xfrm>
            <a:off x="457200" y="1600201"/>
            <a:ext cx="8686800" cy="4525963"/>
          </a:xfrm>
        </p:spPr>
        <p:txBody>
          <a:bodyPr/>
          <a:lstStyle/>
          <a:p>
            <a:r>
              <a:rPr lang="en-US" dirty="0" smtClean="0"/>
              <a:t>Jet cross sections</a:t>
            </a:r>
          </a:p>
          <a:p>
            <a:r>
              <a:rPr lang="en-US" dirty="0" smtClean="0"/>
              <a:t>Gluon initiated jets</a:t>
            </a:r>
          </a:p>
          <a:p>
            <a:r>
              <a:rPr lang="en-US" dirty="0" smtClean="0"/>
              <a:t>Parton distributions</a:t>
            </a:r>
          </a:p>
          <a:p>
            <a:r>
              <a:rPr lang="en-US" dirty="0" smtClean="0"/>
              <a:t>Strong coupling measurement</a:t>
            </a:r>
          </a:p>
          <a:p>
            <a:r>
              <a:rPr lang="en-US" dirty="0" smtClean="0"/>
              <a:t>Agreement with SM constrains physics beyond SM</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Precision Electroweak</a:t>
            </a:r>
            <a:endParaRPr lang="en-US" b="1" dirty="0">
              <a:solidFill>
                <a:srgbClr val="C00000"/>
              </a:solidFill>
            </a:endParaRPr>
          </a:p>
        </p:txBody>
      </p:sp>
      <p:sp>
        <p:nvSpPr>
          <p:cNvPr id="3" name="Content Placeholder 2"/>
          <p:cNvSpPr>
            <a:spLocks noGrp="1"/>
          </p:cNvSpPr>
          <p:nvPr>
            <p:ph idx="1"/>
          </p:nvPr>
        </p:nvSpPr>
        <p:spPr/>
        <p:txBody>
          <a:bodyPr/>
          <a:lstStyle/>
          <a:p>
            <a:r>
              <a:rPr lang="en-US" i="1" dirty="0" smtClean="0"/>
              <a:t>W</a:t>
            </a:r>
            <a:r>
              <a:rPr lang="en-US" dirty="0" smtClean="0"/>
              <a:t> mass measurement</a:t>
            </a:r>
          </a:p>
          <a:p>
            <a:r>
              <a:rPr lang="en-US" dirty="0" smtClean="0"/>
              <a:t>Top quark mass measurement</a:t>
            </a:r>
          </a:p>
          <a:p>
            <a:pPr lvl="1"/>
            <a:r>
              <a:rPr lang="en-US" dirty="0" smtClean="0"/>
              <a:t>Recall top mass parameter present in addition to </a:t>
            </a:r>
            <a:r>
              <a:rPr lang="en-US" dirty="0" err="1" smtClean="0"/>
              <a:t>ew</a:t>
            </a:r>
            <a:r>
              <a:rPr lang="en-US" dirty="0" smtClean="0"/>
              <a:t> parameters themselves</a:t>
            </a:r>
          </a:p>
          <a:p>
            <a:pPr lvl="1"/>
            <a:r>
              <a:rPr lang="en-US" dirty="0" smtClean="0"/>
              <a:t>Isolating top </a:t>
            </a:r>
            <a:r>
              <a:rPr lang="en-US" dirty="0" err="1" smtClean="0"/>
              <a:t>depce</a:t>
            </a:r>
            <a:r>
              <a:rPr lang="en-US" dirty="0" smtClean="0"/>
              <a:t> determines (Higgs and) new physics constraints</a:t>
            </a:r>
          </a:p>
          <a:p>
            <a:r>
              <a:rPr lang="en-US" dirty="0" smtClean="0"/>
              <a:t>Electroweak gauge boson production rates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421306"/>
            <a:ext cx="9144000" cy="5678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Report Of The Electroweak Interactions Theoretical Issues Working Group.</a:t>
            </a:r>
            <a:r>
              <a:rPr kumimoji="0" lang="en-US" sz="600" b="0" i="0" u="none" strike="noStrike" cap="none" normalizeH="0" baseline="0" dirty="0" smtClean="0">
                <a:ln>
                  <a:noFill/>
                </a:ln>
                <a:solidFill>
                  <a:schemeClr val="tx1"/>
                </a:solidFill>
                <a:effectLst/>
                <a:latin typeface="Arial" charset="0"/>
              </a:rPr>
              <a:t> </a:t>
            </a:r>
            <a:endParaRPr kumimoji="0" lang="en-US" sz="18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hlinkClick r:id="rId2"/>
              </a:rPr>
              <a:t>Mitchell Golden</a:t>
            </a:r>
            <a:r>
              <a:rPr kumimoji="0" lang="en-US" sz="1700" b="0" i="0" u="none" strike="noStrike" cap="none" normalizeH="0" baseline="0" dirty="0" smtClean="0">
                <a:ln>
                  <a:noFill/>
                </a:ln>
                <a:solidFill>
                  <a:schemeClr val="tx1"/>
                </a:solidFill>
                <a:effectLst/>
                <a:latin typeface="Arial" charset="0"/>
              </a:rPr>
              <a:t> (</a:t>
            </a:r>
            <a:r>
              <a:rPr kumimoji="0" lang="en-US" sz="1700" b="0" i="0" u="none" strike="noStrike" cap="none" normalizeH="0" baseline="0" dirty="0" err="1" smtClean="0">
                <a:ln>
                  <a:noFill/>
                </a:ln>
                <a:solidFill>
                  <a:schemeClr val="tx1"/>
                </a:solidFill>
                <a:effectLst/>
                <a:latin typeface="Arial" charset="0"/>
                <a:hlinkClick r:id="rId3"/>
              </a:rPr>
              <a:t>Fermilab</a:t>
            </a:r>
            <a:r>
              <a:rPr kumimoji="0" lang="en-US" sz="1700" b="0" i="0" u="none" strike="noStrike" cap="none" normalizeH="0" baseline="0" dirty="0" smtClean="0">
                <a:ln>
                  <a:noFill/>
                </a:ln>
                <a:solidFill>
                  <a:schemeClr val="tx1"/>
                </a:solidFill>
                <a:effectLst/>
                <a:latin typeface="Arial" charset="0"/>
              </a:rPr>
              <a:t>)</a:t>
            </a:r>
            <a:r>
              <a:rPr kumimoji="0" lang="en-US" sz="6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smtClean="0">
                <a:ln>
                  <a:noFill/>
                </a:ln>
                <a:solidFill>
                  <a:schemeClr val="tx1"/>
                </a:solidFill>
                <a:effectLst/>
                <a:latin typeface="Arial" charset="0"/>
                <a:hlinkClick r:id="rId4"/>
              </a:rPr>
              <a:t>H. Baer</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smtClean="0">
                <a:ln>
                  <a:noFill/>
                </a:ln>
                <a:solidFill>
                  <a:schemeClr val="tx1"/>
                </a:solidFill>
                <a:effectLst/>
                <a:latin typeface="Arial" charset="0"/>
                <a:hlinkClick r:id="rId5"/>
              </a:rPr>
              <a:t>Vernon D. Barger</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smtClean="0">
                <a:ln>
                  <a:noFill/>
                </a:ln>
                <a:solidFill>
                  <a:schemeClr val="tx1"/>
                </a:solidFill>
                <a:effectLst/>
                <a:latin typeface="Arial" charset="0"/>
                <a:hlinkClick r:id="rId6"/>
              </a:rPr>
              <a:t>U. </a:t>
            </a:r>
            <a:r>
              <a:rPr kumimoji="0" lang="en-US" sz="1800" b="0" i="0" u="none" strike="noStrike" cap="none" normalizeH="0" baseline="0" dirty="0" err="1" smtClean="0">
                <a:ln>
                  <a:noFill/>
                </a:ln>
                <a:solidFill>
                  <a:schemeClr val="tx1"/>
                </a:solidFill>
                <a:effectLst/>
                <a:latin typeface="Arial" charset="0"/>
                <a:hlinkClick r:id="rId6"/>
              </a:rPr>
              <a:t>Baur</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hlinkClick r:id="rId7"/>
              </a:rPr>
              <a:t>Ikaros</a:t>
            </a:r>
            <a:r>
              <a:rPr kumimoji="0" lang="en-US" sz="1800" b="0" i="0" u="none" strike="noStrike" cap="none" normalizeH="0" baseline="0" dirty="0" smtClean="0">
                <a:ln>
                  <a:noFill/>
                </a:ln>
                <a:solidFill>
                  <a:schemeClr val="tx1"/>
                </a:solidFill>
                <a:effectLst/>
                <a:latin typeface="Arial" charset="0"/>
                <a:hlinkClick r:id="rId7"/>
              </a:rPr>
              <a:t> I.Y. </a:t>
            </a:r>
            <a:r>
              <a:rPr kumimoji="0" lang="en-US" sz="1800" b="0" i="0" u="none" strike="noStrike" cap="none" normalizeH="0" baseline="0" dirty="0" err="1" smtClean="0">
                <a:ln>
                  <a:noFill/>
                </a:ln>
                <a:solidFill>
                  <a:schemeClr val="tx1"/>
                </a:solidFill>
                <a:effectLst/>
                <a:latin typeface="Arial" charset="0"/>
                <a:hlinkClick r:id="rId7"/>
              </a:rPr>
              <a:t>Bigi</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smtClean="0">
                <a:ln>
                  <a:noFill/>
                </a:ln>
                <a:solidFill>
                  <a:schemeClr val="tx1"/>
                </a:solidFill>
                <a:effectLst/>
                <a:latin typeface="Arial" charset="0"/>
                <a:hlinkClick r:id="rId8"/>
              </a:rPr>
              <a:t>E. </a:t>
            </a:r>
            <a:r>
              <a:rPr kumimoji="0" lang="en-US" sz="1800" b="0" i="0" u="none" strike="noStrike" cap="none" normalizeH="0" baseline="0" dirty="0" err="1" smtClean="0">
                <a:ln>
                  <a:noFill/>
                </a:ln>
                <a:solidFill>
                  <a:schemeClr val="tx1"/>
                </a:solidFill>
                <a:effectLst/>
                <a:latin typeface="Arial" charset="0"/>
                <a:hlinkClick r:id="rId8"/>
              </a:rPr>
              <a:t>Eichten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smtClean="0">
                <a:ln>
                  <a:noFill/>
                </a:ln>
                <a:solidFill>
                  <a:schemeClr val="tx1"/>
                </a:solidFill>
                <a:effectLst/>
                <a:latin typeface="Arial" charset="0"/>
                <a:hlinkClick r:id="rId9"/>
              </a:rPr>
              <a:t>Tao Han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smtClean="0">
                <a:ln>
                  <a:noFill/>
                </a:ln>
                <a:solidFill>
                  <a:schemeClr val="tx1"/>
                </a:solidFill>
                <a:effectLst/>
                <a:latin typeface="Arial" charset="0"/>
                <a:hlinkClick r:id="rId10"/>
              </a:rPr>
              <a:t>C.S. Kim</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smtClean="0">
                <a:ln>
                  <a:noFill/>
                </a:ln>
                <a:solidFill>
                  <a:schemeClr val="tx1"/>
                </a:solidFill>
                <a:effectLst/>
                <a:latin typeface="Arial" charset="0"/>
                <a:hlinkClick r:id="rId11"/>
              </a:rPr>
              <a:t>D. Morris</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smtClean="0">
                <a:ln>
                  <a:noFill/>
                </a:ln>
                <a:solidFill>
                  <a:schemeClr val="tx1"/>
                </a:solidFill>
                <a:effectLst/>
                <a:latin typeface="Arial" charset="0"/>
                <a:hlinkClick r:id="rId12"/>
              </a:rPr>
              <a:t>Lisa Randall</a:t>
            </a:r>
            <a:r>
              <a:rPr kumimoji="0" lang="en-US" sz="1800" b="0" i="0" u="none" strike="noStrike" cap="none" normalizeH="0" baseline="0" dirty="0" smtClean="0">
                <a:ln>
                  <a:noFill/>
                </a:ln>
                <a:solidFill>
                  <a:schemeClr val="tx1"/>
                </a:solidFill>
                <a:effectLst/>
                <a:latin typeface="Arial" charset="0"/>
              </a:rPr>
              <a:t> </a:t>
            </a:r>
            <a:r>
              <a:rPr kumimoji="0" lang="en-US" sz="1800" b="0" i="1" u="none" strike="noStrike" cap="none" normalizeH="0" baseline="0" dirty="0" smtClean="0">
                <a:ln>
                  <a:noFill/>
                </a:ln>
                <a:solidFill>
                  <a:schemeClr val="tx1"/>
                </a:solidFill>
                <a:effectLst/>
                <a:latin typeface="Arial" charset="0"/>
              </a:rPr>
              <a:t>et al.</a:t>
            </a:r>
            <a:r>
              <a:rPr kumimoji="0" lang="en-US" sz="1800" b="0" i="0" u="none" strike="noStrike" cap="none" normalizeH="0" baseline="0" dirty="0" smtClean="0">
                <a:ln>
                  <a:noFill/>
                </a:ln>
                <a:solidFill>
                  <a:schemeClr val="tx1"/>
                </a:solidFill>
                <a:effectLst/>
                <a:latin typeface="Arial" charset="0"/>
              </a:rPr>
              <a:t> </a:t>
            </a:r>
            <a:r>
              <a:rPr kumimoji="0" lang="en-US" sz="1700" b="0" i="1" u="none" strike="noStrike" cap="none" normalizeH="0" baseline="0" dirty="0" smtClean="0">
                <a:ln>
                  <a:noFill/>
                </a:ln>
                <a:solidFill>
                  <a:srgbClr val="CC0000"/>
                </a:solidFill>
                <a:effectLst/>
                <a:latin typeface="Arial" charset="0"/>
                <a:hlinkClick r:id="rId13"/>
              </a:rPr>
              <a:t>Show all 14 authors</a:t>
            </a:r>
            <a:r>
              <a:rPr kumimoji="0" lang="en-US" sz="600" b="0" i="0" u="none" strike="noStrike" cap="none" normalizeH="0" baseline="0" dirty="0" smtClean="0">
                <a:ln>
                  <a:noFill/>
                </a:ln>
                <a:solidFill>
                  <a:schemeClr val="tx1"/>
                </a:solidFill>
                <a:effectLst/>
                <a:latin typeface="Arial" charset="0"/>
              </a:rPr>
              <a:t>. </a:t>
            </a:r>
            <a:br>
              <a:rPr kumimoji="0" lang="en-US" sz="600" b="0" i="0" u="none" strike="noStrike" cap="none" normalizeH="0" baseline="0" dirty="0" smtClean="0">
                <a:ln>
                  <a:noFill/>
                </a:ln>
                <a:solidFill>
                  <a:schemeClr val="tx1"/>
                </a:solidFill>
                <a:effectLst/>
                <a:latin typeface="Arial" charset="0"/>
              </a:rPr>
            </a:br>
            <a:r>
              <a:rPr kumimoji="0" lang="en-US" sz="600" b="0" i="0" u="none" strike="noStrike" cap="none" normalizeH="0" baseline="0" dirty="0" smtClean="0">
                <a:ln>
                  <a:noFill/>
                </a:ln>
                <a:solidFill>
                  <a:schemeClr val="tx1"/>
                </a:solidFill>
                <a:effectLst/>
                <a:latin typeface="Arial" charset="0"/>
              </a:rPr>
              <a:t/>
            </a:r>
            <a:br>
              <a:rPr kumimoji="0" lang="en-US" sz="600" b="0" i="0" u="none" strike="noStrike" cap="none" normalizeH="0" baseline="0" dirty="0" smtClean="0">
                <a:ln>
                  <a:noFill/>
                </a:ln>
                <a:solidFill>
                  <a:schemeClr val="tx1"/>
                </a:solidFill>
                <a:effectLst/>
                <a:latin typeface="Arial" charset="0"/>
              </a:rPr>
            </a:br>
            <a:r>
              <a:rPr kumimoji="0" lang="en-US" sz="600" b="0" i="0" u="none" strike="noStrike" cap="none" normalizeH="0" baseline="0" dirty="0" smtClean="0">
                <a:ln>
                  <a:noFill/>
                </a:ln>
                <a:solidFill>
                  <a:schemeClr val="tx1"/>
                </a:solidFill>
                <a:effectLst/>
                <a:latin typeface="Arial" charset="0"/>
              </a:rPr>
              <a:t>Nov 1989</a:t>
            </a:r>
            <a:br>
              <a:rPr kumimoji="0" lang="en-US" sz="600" b="0" i="0" u="none" strike="noStrike" cap="none" normalizeH="0" baseline="0" dirty="0" smtClean="0">
                <a:ln>
                  <a:noFill/>
                </a:ln>
                <a:solidFill>
                  <a:schemeClr val="tx1"/>
                </a:solidFill>
                <a:effectLst/>
                <a:latin typeface="Arial" charset="0"/>
              </a:rPr>
            </a:br>
            <a:r>
              <a:rPr kumimoji="0" lang="en-US" sz="600" b="0" i="0" u="none" strike="noStrike" cap="none" normalizeH="0" baseline="0" dirty="0" smtClean="0">
                <a:ln>
                  <a:noFill/>
                </a:ln>
                <a:solidFill>
                  <a:schemeClr val="tx1"/>
                </a:solidFill>
                <a:effectLst/>
                <a:latin typeface="Arial" charset="0"/>
              </a:rPr>
              <a:t>14 pp. </a:t>
            </a:r>
            <a:br>
              <a:rPr kumimoji="0" lang="en-US" sz="600" b="0" i="0" u="none" strike="noStrike" cap="none" normalizeH="0" baseline="0" dirty="0" smtClean="0">
                <a:ln>
                  <a:noFill/>
                </a:ln>
                <a:solidFill>
                  <a:schemeClr val="tx1"/>
                </a:solidFill>
                <a:effectLst/>
                <a:latin typeface="Arial" charset="0"/>
              </a:rPr>
            </a:br>
            <a:endParaRPr kumimoji="0" lang="en-US" sz="18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In *Breckenridge 1989, Proceedings, Physics at </a:t>
            </a:r>
            <a:r>
              <a:rPr kumimoji="0" lang="en-US" sz="1800" b="1" i="0" u="none" strike="noStrike" cap="none" normalizeH="0" baseline="0" dirty="0" err="1" smtClean="0">
                <a:ln>
                  <a:noFill/>
                </a:ln>
                <a:solidFill>
                  <a:schemeClr val="tx1"/>
                </a:solidFill>
                <a:effectLst/>
                <a:latin typeface="Arial" charset="0"/>
              </a:rPr>
              <a:t>Fermilab</a:t>
            </a:r>
            <a:r>
              <a:rPr kumimoji="0" lang="en-US" sz="1800" b="1" i="0" u="none" strike="noStrike" cap="none" normalizeH="0" baseline="0" dirty="0" smtClean="0">
                <a:ln>
                  <a:noFill/>
                </a:ln>
                <a:solidFill>
                  <a:schemeClr val="tx1"/>
                </a:solidFill>
                <a:effectLst/>
                <a:latin typeface="Arial" charset="0"/>
              </a:rPr>
              <a:t> in the 1990's* 112-125 and </a:t>
            </a:r>
            <a:r>
              <a:rPr kumimoji="0" lang="en-US" sz="1800" b="1" i="0" u="none" strike="noStrike" cap="none" normalizeH="0" baseline="0" dirty="0" err="1" smtClean="0">
                <a:ln>
                  <a:noFill/>
                </a:ln>
                <a:solidFill>
                  <a:schemeClr val="tx1"/>
                </a:solidFill>
                <a:effectLst/>
                <a:latin typeface="Arial" charset="0"/>
              </a:rPr>
              <a:t>Fermilab</a:t>
            </a:r>
            <a:r>
              <a:rPr kumimoji="0" lang="en-US" sz="1800" b="1" i="0" u="none" strike="noStrike" cap="none" normalizeH="0" baseline="0" dirty="0" smtClean="0">
                <a:ln>
                  <a:noFill/>
                </a:ln>
                <a:solidFill>
                  <a:schemeClr val="tx1"/>
                </a:solidFill>
                <a:effectLst/>
                <a:latin typeface="Arial" charset="0"/>
              </a:rPr>
              <a:t> Batavia - FERMILAB-Conf-90-043 (89,rec.Mar.90) 14 p</a:t>
            </a:r>
            <a:endParaRPr kumimoji="0" lang="en-US" sz="18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r>
            <a:br>
              <a:rPr kumimoji="0" lang="en-US" sz="1800" b="0" i="0" u="none" strike="noStrike" cap="none" normalizeH="0" baseline="0" dirty="0" smtClean="0">
                <a:ln>
                  <a:noFill/>
                </a:ln>
                <a:solidFill>
                  <a:schemeClr val="tx1"/>
                </a:solidFill>
                <a:effectLst/>
                <a:latin typeface="Arial" charset="0"/>
              </a:rPr>
            </a:br>
            <a:r>
              <a:rPr kumimoji="0" lang="en-US" sz="1800" b="0" i="0" u="none" strike="noStrike" cap="none" normalizeH="0" baseline="0" dirty="0" smtClean="0">
                <a:ln>
                  <a:noFill/>
                </a:ln>
                <a:solidFill>
                  <a:schemeClr val="tx1"/>
                </a:solidFill>
                <a:effectLst/>
                <a:latin typeface="Arial" charset="0"/>
              </a:rPr>
              <a:t>Presented at Conference: </a:t>
            </a:r>
            <a:r>
              <a:rPr kumimoji="0" lang="en-US" sz="1800" b="0" i="0" u="none" strike="noStrike" cap="none" normalizeH="0" baseline="0" dirty="0" smtClean="0">
                <a:ln>
                  <a:noFill/>
                </a:ln>
                <a:solidFill>
                  <a:schemeClr val="tx1"/>
                </a:solidFill>
                <a:effectLst/>
                <a:latin typeface="Arial" charset="0"/>
                <a:hlinkClick r:id="rId14"/>
              </a:rPr>
              <a:t>C89-08-15</a:t>
            </a:r>
            <a:r>
              <a:rPr kumimoji="0" lang="en-US" sz="1800" b="0" i="0" u="none" strike="noStrike" cap="none" normalizeH="0" baseline="0" dirty="0" smtClean="0">
                <a:ln>
                  <a:noFill/>
                </a:ln>
                <a:solidFill>
                  <a:schemeClr val="tx1"/>
                </a:solidFill>
                <a:effectLst/>
                <a:latin typeface="Arial" charset="0"/>
              </a:rPr>
              <a:t> </a:t>
            </a:r>
            <a:br>
              <a:rPr kumimoji="0" lang="en-US" sz="1800" b="0" i="0" u="none" strike="noStrike" cap="none" normalizeH="0" baseline="0" dirty="0" smtClean="0">
                <a:ln>
                  <a:noFill/>
                </a:ln>
                <a:solidFill>
                  <a:schemeClr val="tx1"/>
                </a:solidFill>
                <a:effectLst/>
                <a:latin typeface="Arial" charset="0"/>
              </a:rPr>
            </a:br>
            <a:r>
              <a:rPr kumimoji="0" lang="en-US" sz="1800" b="0" i="0" u="none" strike="noStrike" cap="none" normalizeH="0" baseline="0" dirty="0" smtClean="0">
                <a:ln>
                  <a:noFill/>
                </a:ln>
                <a:solidFill>
                  <a:schemeClr val="tx1"/>
                </a:solidFill>
                <a:effectLst/>
                <a:latin typeface="Arial" charset="0"/>
              </a:rPr>
              <a:t>FERMILAB-CONF-90-043-T,C89-08-15,FNAL-C-90-43-T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r>
            <a:br>
              <a:rPr kumimoji="0" lang="en-US" sz="1800" b="0" i="0" u="none" strike="noStrike" cap="none" normalizeH="0" baseline="0" dirty="0" smtClean="0">
                <a:ln>
                  <a:noFill/>
                </a:ln>
                <a:solidFill>
                  <a:schemeClr val="tx1"/>
                </a:solidFill>
                <a:effectLst/>
                <a:latin typeface="Arial" charset="0"/>
              </a:rPr>
            </a:br>
            <a:r>
              <a:rPr kumimoji="0" lang="en-US" sz="1700" b="1" i="0" u="none" strike="noStrike" cap="none" normalizeH="0" baseline="0" dirty="0" smtClean="0">
                <a:ln>
                  <a:noFill/>
                </a:ln>
                <a:solidFill>
                  <a:schemeClr val="tx1"/>
                </a:solidFill>
                <a:effectLst/>
                <a:latin typeface="Arial" charset="0"/>
              </a:rPr>
              <a:t>Keyword(s): </a:t>
            </a:r>
            <a:r>
              <a:rPr kumimoji="0" lang="en-US" sz="1600" b="0" i="0" u="none" strike="noStrike" cap="none" normalizeH="0" baseline="0" dirty="0" smtClean="0">
                <a:ln>
                  <a:noFill/>
                </a:ln>
                <a:solidFill>
                  <a:schemeClr val="tx1"/>
                </a:solidFill>
                <a:effectLst/>
                <a:latin typeface="Arial" charset="0"/>
              </a:rPr>
              <a:t>INSPIRE:</a:t>
            </a:r>
            <a:r>
              <a:rPr kumimoji="0" lang="en-US" sz="600" b="0" i="0" u="none" strike="noStrike" cap="none" normalizeH="0" baseline="0" dirty="0" smtClean="0">
                <a:ln>
                  <a:noFill/>
                </a:ln>
                <a:solidFill>
                  <a:schemeClr val="tx1"/>
                </a:solidFill>
                <a:effectLst/>
                <a:latin typeface="Arial" charset="0"/>
              </a:rPr>
              <a:t> </a:t>
            </a:r>
            <a:r>
              <a:rPr kumimoji="0" lang="en-US" sz="500" b="0" i="0" u="none" strike="noStrike" cap="none" normalizeH="0" baseline="0" dirty="0" smtClean="0">
                <a:ln>
                  <a:noFill/>
                </a:ln>
                <a:solidFill>
                  <a:schemeClr val="tx1"/>
                </a:solidFill>
                <a:effectLst/>
                <a:latin typeface="Arial" charset="0"/>
                <a:hlinkClick r:id="rId15"/>
              </a:rPr>
              <a:t>talk</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16"/>
              </a:rPr>
              <a:t>anti-p p: interaction</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17"/>
              </a:rPr>
              <a:t>interaction: anti-p p</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18"/>
              </a:rPr>
              <a:t>W: </a:t>
            </a:r>
            <a:r>
              <a:rPr kumimoji="0" lang="en-US" sz="500" b="0" i="0" u="none" strike="noStrike" cap="none" normalizeH="0" baseline="0" dirty="0" err="1" smtClean="0">
                <a:ln>
                  <a:noFill/>
                </a:ln>
                <a:solidFill>
                  <a:schemeClr val="tx1"/>
                </a:solidFill>
                <a:effectLst/>
                <a:latin typeface="Arial" charset="0"/>
                <a:hlinkClick r:id="rId18"/>
              </a:rPr>
              <a:t>hadroproduction</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err="1" smtClean="0">
                <a:ln>
                  <a:noFill/>
                </a:ln>
                <a:solidFill>
                  <a:schemeClr val="tx1"/>
                </a:solidFill>
                <a:effectLst/>
                <a:latin typeface="Arial" charset="0"/>
                <a:hlinkClick r:id="rId19"/>
              </a:rPr>
              <a:t>hadroproduction</a:t>
            </a:r>
            <a:r>
              <a:rPr kumimoji="0" lang="en-US" sz="500" b="0" i="0" u="none" strike="noStrike" cap="none" normalizeH="0" baseline="0" dirty="0" smtClean="0">
                <a:ln>
                  <a:noFill/>
                </a:ln>
                <a:solidFill>
                  <a:schemeClr val="tx1"/>
                </a:solidFill>
                <a:effectLst/>
                <a:latin typeface="Arial" charset="0"/>
                <a:hlinkClick r:id="rId19"/>
              </a:rPr>
              <a:t>: W</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20"/>
              </a:rPr>
              <a:t>Z0: </a:t>
            </a:r>
            <a:r>
              <a:rPr kumimoji="0" lang="en-US" sz="500" b="0" i="0" u="none" strike="noStrike" cap="none" normalizeH="0" baseline="0" dirty="0" err="1" smtClean="0">
                <a:ln>
                  <a:noFill/>
                </a:ln>
                <a:solidFill>
                  <a:schemeClr val="tx1"/>
                </a:solidFill>
                <a:effectLst/>
                <a:latin typeface="Arial" charset="0"/>
                <a:hlinkClick r:id="rId20"/>
              </a:rPr>
              <a:t>hadroproduction</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err="1" smtClean="0">
                <a:ln>
                  <a:noFill/>
                </a:ln>
                <a:solidFill>
                  <a:schemeClr val="tx1"/>
                </a:solidFill>
                <a:effectLst/>
                <a:latin typeface="Arial" charset="0"/>
                <a:hlinkClick r:id="rId21"/>
              </a:rPr>
              <a:t>hadroproduction</a:t>
            </a:r>
            <a:r>
              <a:rPr kumimoji="0" lang="en-US" sz="500" b="0" i="0" u="none" strike="noStrike" cap="none" normalizeH="0" baseline="0" dirty="0" smtClean="0">
                <a:ln>
                  <a:noFill/>
                </a:ln>
                <a:solidFill>
                  <a:schemeClr val="tx1"/>
                </a:solidFill>
                <a:effectLst/>
                <a:latin typeface="Arial" charset="0"/>
                <a:hlinkClick r:id="rId21"/>
              </a:rPr>
              <a:t>: Z0</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22"/>
              </a:rPr>
              <a:t>photon: associated production</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23"/>
              </a:rPr>
              <a:t>associated production: photon</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24"/>
              </a:rPr>
              <a:t>electroweak interaction: validity test</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25"/>
              </a:rPr>
              <a:t>validity test: electroweak interaction</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26"/>
              </a:rPr>
              <a:t>jet: associated production</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27"/>
              </a:rPr>
              <a:t>associated production: jet</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28"/>
              </a:rPr>
              <a:t>jet: multiple production</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29"/>
              </a:rPr>
              <a:t>multiple production: jet</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30"/>
              </a:rPr>
              <a:t>quantum </a:t>
            </a:r>
            <a:r>
              <a:rPr kumimoji="0" lang="en-US" sz="500" b="0" i="0" u="none" strike="noStrike" cap="none" normalizeH="0" baseline="0" dirty="0" err="1" smtClean="0">
                <a:ln>
                  <a:noFill/>
                </a:ln>
                <a:solidFill>
                  <a:schemeClr val="tx1"/>
                </a:solidFill>
                <a:effectLst/>
                <a:latin typeface="Arial" charset="0"/>
                <a:hlinkClick r:id="rId30"/>
              </a:rPr>
              <a:t>chromodynamics</a:t>
            </a:r>
            <a:r>
              <a:rPr kumimoji="0" lang="en-US" sz="500" b="0" i="0" u="none" strike="noStrike" cap="none" normalizeH="0" baseline="0" dirty="0" smtClean="0">
                <a:ln>
                  <a:noFill/>
                </a:ln>
                <a:solidFill>
                  <a:schemeClr val="tx1"/>
                </a:solidFill>
                <a:effectLst/>
                <a:latin typeface="Arial" charset="0"/>
                <a:hlinkClick r:id="rId30"/>
              </a:rPr>
              <a:t>: validity test</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31"/>
              </a:rPr>
              <a:t>coupling: (3gauge boson)</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32"/>
              </a:rPr>
              <a:t>(3gauge boson): coupling</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33"/>
              </a:rPr>
              <a:t>intermediate boson: mass</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34"/>
              </a:rPr>
              <a:t>mass: intermediate boson</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35"/>
              </a:rPr>
              <a:t>Z0: decay</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36"/>
              </a:rPr>
              <a:t>decay: Z0</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37"/>
              </a:rPr>
              <a:t>angular distribution: asymmetry</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38"/>
              </a:rPr>
              <a:t>asymmetry: angular distribution</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39"/>
              </a:rPr>
              <a:t>postulated particle: Z'</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40"/>
              </a:rPr>
              <a:t>Z': </a:t>
            </a:r>
            <a:r>
              <a:rPr kumimoji="0" lang="en-US" sz="500" b="0" i="0" u="none" strike="noStrike" cap="none" normalizeH="0" baseline="0" dirty="0" err="1" smtClean="0">
                <a:ln>
                  <a:noFill/>
                </a:ln>
                <a:solidFill>
                  <a:schemeClr val="tx1"/>
                </a:solidFill>
                <a:effectLst/>
                <a:latin typeface="Arial" charset="0"/>
                <a:hlinkClick r:id="rId40"/>
              </a:rPr>
              <a:t>hadroproduction</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err="1" smtClean="0">
                <a:ln>
                  <a:noFill/>
                </a:ln>
                <a:solidFill>
                  <a:schemeClr val="tx1"/>
                </a:solidFill>
                <a:effectLst/>
                <a:latin typeface="Arial" charset="0"/>
                <a:hlinkClick r:id="rId41"/>
              </a:rPr>
              <a:t>hadroproduction</a:t>
            </a:r>
            <a:r>
              <a:rPr kumimoji="0" lang="en-US" sz="500" b="0" i="0" u="none" strike="noStrike" cap="none" normalizeH="0" baseline="0" dirty="0" smtClean="0">
                <a:ln>
                  <a:noFill/>
                </a:ln>
                <a:solidFill>
                  <a:schemeClr val="tx1"/>
                </a:solidFill>
                <a:effectLst/>
                <a:latin typeface="Arial" charset="0"/>
                <a:hlinkClick r:id="rId41"/>
              </a:rPr>
              <a:t>: Z'</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42"/>
              </a:rPr>
              <a:t>mass: Z'</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43"/>
              </a:rPr>
              <a:t>Z': mass</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44"/>
              </a:rPr>
              <a:t>grand unified theory: E(6)</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45"/>
              </a:rPr>
              <a:t>Higgs particle: </a:t>
            </a:r>
            <a:r>
              <a:rPr kumimoji="0" lang="en-US" sz="500" b="0" i="0" u="none" strike="noStrike" cap="none" normalizeH="0" baseline="0" dirty="0" err="1" smtClean="0">
                <a:ln>
                  <a:noFill/>
                </a:ln>
                <a:solidFill>
                  <a:schemeClr val="tx1"/>
                </a:solidFill>
                <a:effectLst/>
                <a:latin typeface="Arial" charset="0"/>
                <a:hlinkClick r:id="rId45"/>
              </a:rPr>
              <a:t>hadroproduction</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err="1" smtClean="0">
                <a:ln>
                  <a:noFill/>
                </a:ln>
                <a:solidFill>
                  <a:schemeClr val="tx1"/>
                </a:solidFill>
                <a:effectLst/>
                <a:latin typeface="Arial" charset="0"/>
                <a:hlinkClick r:id="rId46"/>
              </a:rPr>
              <a:t>hadroproduction</a:t>
            </a:r>
            <a:r>
              <a:rPr kumimoji="0" lang="en-US" sz="500" b="0" i="0" u="none" strike="noStrike" cap="none" normalizeH="0" baseline="0" dirty="0" smtClean="0">
                <a:ln>
                  <a:noFill/>
                </a:ln>
                <a:solidFill>
                  <a:schemeClr val="tx1"/>
                </a:solidFill>
                <a:effectLst/>
                <a:latin typeface="Arial" charset="0"/>
                <a:hlinkClick r:id="rId46"/>
              </a:rPr>
              <a:t>: Higgs particle</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47"/>
              </a:rPr>
              <a:t>mass: top</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48"/>
              </a:rPr>
              <a:t>top: mass</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49"/>
              </a:rPr>
              <a:t>Weinberg angle</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50"/>
              </a:rPr>
              <a:t>numerical calculations</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51"/>
              </a:rPr>
              <a:t>proposed experiment</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52"/>
              </a:rPr>
              <a:t>bibliography</a:t>
            </a:r>
            <a:r>
              <a:rPr kumimoji="0" lang="en-US" sz="600" b="0" i="0" u="none" strike="noStrike" cap="none" normalizeH="0" baseline="0" dirty="0" smtClean="0">
                <a:ln>
                  <a:noFill/>
                </a:ln>
                <a:solidFill>
                  <a:schemeClr val="tx1"/>
                </a:solidFill>
                <a:effectLst/>
                <a:latin typeface="Arial" charset="0"/>
              </a:rPr>
              <a:t> | </a:t>
            </a:r>
            <a:r>
              <a:rPr kumimoji="0" lang="en-US" sz="500" b="0" i="0" u="none" strike="noStrike" cap="none" normalizeH="0" baseline="0" dirty="0" smtClean="0">
                <a:ln>
                  <a:noFill/>
                </a:ln>
                <a:solidFill>
                  <a:schemeClr val="tx1"/>
                </a:solidFill>
                <a:effectLst/>
                <a:latin typeface="Arial" charset="0"/>
                <a:hlinkClick r:id="rId53"/>
              </a:rPr>
              <a:t>2000-3600 </a:t>
            </a:r>
            <a:r>
              <a:rPr kumimoji="0" lang="en-US" sz="500" b="0" i="0" u="none" strike="noStrike" cap="none" normalizeH="0" baseline="0" dirty="0" err="1" smtClean="0">
                <a:ln>
                  <a:noFill/>
                </a:ln>
                <a:solidFill>
                  <a:schemeClr val="tx1"/>
                </a:solidFill>
                <a:effectLst/>
                <a:latin typeface="Arial" charset="0"/>
                <a:hlinkClick r:id="rId53"/>
              </a:rPr>
              <a:t>GeV-cms</a:t>
            </a:r>
            <a:r>
              <a:rPr kumimoji="0" lang="en-US" sz="600" b="0" i="0" u="none" strike="noStrike" cap="none" normalizeH="0" baseline="0" dirty="0" smtClean="0">
                <a:ln>
                  <a:noFill/>
                </a:ln>
                <a:solidFill>
                  <a:schemeClr val="tx1"/>
                </a:solidFill>
                <a:effectLst/>
                <a:latin typeface="Arial" charset="0"/>
              </a:rPr>
              <a:t> </a:t>
            </a:r>
            <a:endParaRPr kumimoji="0" lang="en-US" sz="18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r>
            <a:br>
              <a:rPr kumimoji="0" lang="en-US" sz="1800" b="0" i="0" u="none" strike="noStrike" cap="none" normalizeH="0" baseline="0" dirty="0" smtClean="0">
                <a:ln>
                  <a:noFill/>
                </a:ln>
                <a:solidFill>
                  <a:schemeClr val="tx1"/>
                </a:solidFill>
                <a:effectLst/>
                <a:latin typeface="Arial" charset="0"/>
              </a:rPr>
            </a:br>
            <a:r>
              <a:rPr kumimoji="0" lang="en-US" sz="1800" b="0" i="0" u="none" strike="noStrike" cap="none" normalizeH="0" baseline="0" dirty="0" smtClean="0">
                <a:ln>
                  <a:noFill/>
                </a:ln>
                <a:solidFill>
                  <a:schemeClr val="tx1"/>
                </a:solidFill>
                <a:effectLst/>
                <a:latin typeface="Arial" charset="0"/>
              </a:rPr>
              <a:t> </a:t>
            </a:r>
            <a:br>
              <a:rPr kumimoji="0" lang="en-US" sz="1800" b="0" i="0" u="none" strike="noStrike" cap="none" normalizeH="0" baseline="0" dirty="0" smtClean="0">
                <a:ln>
                  <a:noFill/>
                </a:ln>
                <a:solidFill>
                  <a:schemeClr val="tx1"/>
                </a:solidFill>
                <a:effectLst/>
                <a:latin typeface="Arial" charset="0"/>
              </a:rPr>
            </a:br>
            <a:r>
              <a:rPr kumimoji="0" lang="en-US" sz="1800" b="0" i="0" u="none" strike="noStrike" cap="none" normalizeH="0" baseline="0" dirty="0" smtClean="0">
                <a:ln>
                  <a:noFill/>
                </a:ln>
                <a:solidFill>
                  <a:schemeClr val="tx1"/>
                </a:solidFill>
                <a:effectLst/>
                <a:latin typeface="Arial" charset="0"/>
              </a:rPr>
              <a:t> </a:t>
            </a:r>
          </a:p>
        </p:txBody>
      </p:sp>
      <p:pic>
        <p:nvPicPr>
          <p:cNvPr id="1027" name="Picture 3" descr="Download fulltext"/>
          <p:cNvPicPr>
            <a:picLocks noChangeAspect="1" noChangeArrowheads="1"/>
          </p:cNvPicPr>
          <p:nvPr/>
        </p:nvPicPr>
        <p:blipFill>
          <a:blip r:embed="rId54" cstate="print"/>
          <a:srcRect/>
          <a:stretch>
            <a:fillRect/>
          </a:stretch>
        </p:blipFill>
        <p:spPr bwMode="auto">
          <a:xfrm>
            <a:off x="3160185" y="1700213"/>
            <a:ext cx="137583" cy="102394"/>
          </a:xfrm>
          <a:prstGeom prst="rect">
            <a:avLst/>
          </a:prstGeom>
          <a:noFill/>
        </p:spPr>
      </p:pic>
      <p:pic>
        <p:nvPicPr>
          <p:cNvPr id="1028" name="Picture 4" descr="Download fulltext"/>
          <p:cNvPicPr>
            <a:picLocks noChangeAspect="1" noChangeArrowheads="1"/>
          </p:cNvPicPr>
          <p:nvPr/>
        </p:nvPicPr>
        <p:blipFill>
          <a:blip r:embed="rId54" cstate="print"/>
          <a:srcRect/>
          <a:stretch>
            <a:fillRect/>
          </a:stretch>
        </p:blipFill>
        <p:spPr bwMode="auto">
          <a:xfrm>
            <a:off x="1885951" y="1906191"/>
            <a:ext cx="137583" cy="102394"/>
          </a:xfrm>
          <a:prstGeom prst="rect">
            <a:avLst/>
          </a:prstGeom>
          <a:noFill/>
        </p:spPr>
      </p:pic>
      <p:pic>
        <p:nvPicPr>
          <p:cNvPr id="1029" name="Picture 5" descr="Download fulltext"/>
          <p:cNvPicPr>
            <a:picLocks noChangeAspect="1" noChangeArrowheads="1"/>
          </p:cNvPicPr>
          <p:nvPr/>
        </p:nvPicPr>
        <p:blipFill>
          <a:blip r:embed="rId54" cstate="print"/>
          <a:srcRect/>
          <a:stretch>
            <a:fillRect/>
          </a:stretch>
        </p:blipFill>
        <p:spPr bwMode="auto">
          <a:xfrm>
            <a:off x="2531533" y="2112169"/>
            <a:ext cx="137584" cy="10239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436236"/>
            <a:ext cx="9144000" cy="2313438"/>
          </a:xfrm>
          <a:prstGeom prst="rect">
            <a:avLst/>
          </a:prstGeom>
          <a:noFill/>
          <a:ln w="9525">
            <a:noFill/>
            <a:miter lim="800000"/>
            <a:headEnd/>
            <a:tailEnd/>
          </a:ln>
          <a:effectLst/>
        </p:spPr>
        <p:txBody>
          <a:bodyPr vert="horz" wrap="square" lIns="91440" tIns="45720" rIns="91440" bIns="50784"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Radiative</a:t>
            </a:r>
            <a:r>
              <a:rPr kumimoji="0" lang="en-US" sz="1800" b="1" i="0" u="none" strike="noStrike" cap="none" normalizeH="0" baseline="0" dirty="0" smtClean="0">
                <a:ln>
                  <a:noFill/>
                </a:ln>
                <a:solidFill>
                  <a:schemeClr val="tx1"/>
                </a:solidFill>
                <a:effectLst/>
                <a:latin typeface="Arial" charset="0"/>
              </a:rPr>
              <a:t> Corrections To Electroweak Parameters In Technicolor Theories.</a:t>
            </a:r>
            <a:r>
              <a:rPr kumimoji="0" lang="en-US" sz="1800" b="0" i="0" u="none" strike="noStrike" cap="none" normalizeH="0" baseline="0" dirty="0" smtClean="0">
                <a:ln>
                  <a:noFill/>
                </a:ln>
                <a:solidFill>
                  <a:schemeClr val="tx1"/>
                </a:solidFill>
                <a:effectLst/>
                <a:latin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hlinkClick r:id="rId2"/>
              </a:rPr>
              <a:t>Mitchell Golden</a:t>
            </a:r>
            <a:r>
              <a:rPr kumimoji="0" lang="en-US" sz="1700" b="0" i="0" u="none" strike="noStrike" cap="none" normalizeH="0" baseline="0" dirty="0" smtClean="0">
                <a:ln>
                  <a:noFill/>
                </a:ln>
                <a:solidFill>
                  <a:schemeClr val="tx1"/>
                </a:solidFill>
                <a:effectLst/>
                <a:latin typeface="Arial" charset="0"/>
              </a:rPr>
              <a:t> (</a:t>
            </a:r>
            <a:r>
              <a:rPr kumimoji="0" lang="en-US" sz="1700" b="0" i="0" u="none" strike="noStrike" cap="none" normalizeH="0" baseline="0" dirty="0" err="1" smtClean="0">
                <a:ln>
                  <a:noFill/>
                </a:ln>
                <a:solidFill>
                  <a:schemeClr val="tx1"/>
                </a:solidFill>
                <a:effectLst/>
                <a:latin typeface="Arial" charset="0"/>
                <a:hlinkClick r:id="rId3"/>
              </a:rPr>
              <a:t>Fermilab</a:t>
            </a:r>
            <a:r>
              <a:rPr kumimoji="0" lang="en-US" sz="1700" b="0" i="0" u="none" strike="noStrike" cap="none" normalizeH="0" baseline="0" dirty="0" smtClean="0">
                <a:ln>
                  <a:noFill/>
                </a:ln>
                <a:solidFill>
                  <a:schemeClr val="tx1"/>
                </a:solidFill>
                <a:effectLst/>
                <a:latin typeface="Arial" charset="0"/>
              </a:rPr>
              <a:t>)</a:t>
            </a:r>
            <a:r>
              <a:rPr kumimoji="0" lang="en-US" sz="6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smtClean="0">
                <a:ln>
                  <a:noFill/>
                </a:ln>
                <a:solidFill>
                  <a:schemeClr val="tx1"/>
                </a:solidFill>
                <a:effectLst/>
                <a:latin typeface="Arial" charset="0"/>
                <a:hlinkClick r:id="rId4"/>
              </a:rPr>
              <a:t>Lisa Randall</a:t>
            </a:r>
            <a:r>
              <a:rPr kumimoji="0" lang="en-US" sz="1700" b="0" i="0" u="none" strike="noStrike" cap="none" normalizeH="0" baseline="0" dirty="0" smtClean="0">
                <a:ln>
                  <a:noFill/>
                </a:ln>
                <a:solidFill>
                  <a:schemeClr val="tx1"/>
                </a:solidFill>
                <a:effectLst/>
                <a:latin typeface="Arial" charset="0"/>
              </a:rPr>
              <a:t> (</a:t>
            </a:r>
            <a:r>
              <a:rPr kumimoji="0" lang="en-US" sz="1700" b="0" i="0" u="none" strike="noStrike" cap="none" normalizeH="0" baseline="0" dirty="0" smtClean="0">
                <a:ln>
                  <a:noFill/>
                </a:ln>
                <a:solidFill>
                  <a:schemeClr val="tx1"/>
                </a:solidFill>
                <a:effectLst/>
                <a:latin typeface="Arial" charset="0"/>
                <a:hlinkClick r:id="rId5"/>
              </a:rPr>
              <a:t>LBL, Berkeley</a:t>
            </a:r>
            <a:r>
              <a:rPr kumimoji="0" lang="en-US" sz="1700" b="0" i="0" u="none" strike="noStrike" cap="none" normalizeH="0" baseline="0" dirty="0" smtClean="0">
                <a:ln>
                  <a:noFill/>
                </a:ln>
                <a:solidFill>
                  <a:schemeClr val="tx1"/>
                </a:solidFill>
                <a:effectLst/>
                <a:latin typeface="Arial" charset="0"/>
              </a:rPr>
              <a:t>)</a:t>
            </a:r>
            <a:r>
              <a:rPr kumimoji="0" lang="en-US" sz="600" b="0" i="0" u="none" strike="noStrike" cap="none" normalizeH="0" baseline="0" dirty="0" smtClean="0">
                <a:ln>
                  <a:noFill/>
                </a:ln>
                <a:solidFill>
                  <a:schemeClr val="tx1"/>
                </a:solidFill>
                <a:effectLst/>
                <a:latin typeface="Arial" charset="0"/>
              </a:rPr>
              <a:t>. </a:t>
            </a:r>
            <a:br>
              <a:rPr kumimoji="0" lang="en-US" sz="600" b="0" i="0" u="none" strike="noStrike" cap="none" normalizeH="0" baseline="0" dirty="0" smtClean="0">
                <a:ln>
                  <a:noFill/>
                </a:ln>
                <a:solidFill>
                  <a:schemeClr val="tx1"/>
                </a:solidFill>
                <a:effectLst/>
                <a:latin typeface="Arial" charset="0"/>
              </a:rPr>
            </a:br>
            <a:r>
              <a:rPr kumimoji="0" lang="en-US" sz="600" b="0" i="0" u="none" strike="noStrike" cap="none" normalizeH="0" baseline="0" dirty="0" smtClean="0">
                <a:ln>
                  <a:noFill/>
                </a:ln>
                <a:solidFill>
                  <a:schemeClr val="tx1"/>
                </a:solidFill>
                <a:effectLst/>
                <a:latin typeface="Arial" charset="0"/>
              </a:rPr>
              <a:t/>
            </a:r>
            <a:br>
              <a:rPr kumimoji="0" lang="en-US" sz="600" b="0" i="0" u="none" strike="noStrike" cap="none" normalizeH="0" baseline="0" dirty="0" smtClean="0">
                <a:ln>
                  <a:noFill/>
                </a:ln>
                <a:solidFill>
                  <a:schemeClr val="tx1"/>
                </a:solidFill>
                <a:effectLst/>
                <a:latin typeface="Arial" charset="0"/>
              </a:rPr>
            </a:br>
            <a:r>
              <a:rPr kumimoji="0" lang="en-US" sz="600" b="0" i="0" u="none" strike="noStrike" cap="none" normalizeH="0" baseline="0" dirty="0" smtClean="0">
                <a:ln>
                  <a:noFill/>
                </a:ln>
                <a:solidFill>
                  <a:schemeClr val="tx1"/>
                </a:solidFill>
                <a:effectLst/>
                <a:latin typeface="Arial" charset="0"/>
              </a:rPr>
              <a:t>May 1990</a:t>
            </a:r>
            <a:br>
              <a:rPr kumimoji="0" lang="en-US" sz="600" b="0" i="0" u="none" strike="noStrike" cap="none" normalizeH="0" baseline="0" dirty="0" smtClean="0">
                <a:ln>
                  <a:noFill/>
                </a:ln>
                <a:solidFill>
                  <a:schemeClr val="tx1"/>
                </a:solidFill>
                <a:effectLst/>
                <a:latin typeface="Arial" charset="0"/>
              </a:rPr>
            </a:br>
            <a:r>
              <a:rPr kumimoji="0" lang="en-US" sz="600" b="0" i="0" u="none" strike="noStrike" cap="none" normalizeH="0" baseline="0" dirty="0" smtClean="0">
                <a:ln>
                  <a:noFill/>
                </a:ln>
                <a:solidFill>
                  <a:schemeClr val="tx1"/>
                </a:solidFill>
                <a:effectLst/>
                <a:latin typeface="Arial" charset="0"/>
              </a:rPr>
              <a:t>25 pp. </a:t>
            </a:r>
            <a:br>
              <a:rPr kumimoji="0" lang="en-US" sz="600" b="0" i="0" u="none" strike="noStrike" cap="none" normalizeH="0" baseline="0" dirty="0" smtClean="0">
                <a:ln>
                  <a:noFill/>
                </a:ln>
                <a:solidFill>
                  <a:schemeClr val="tx1"/>
                </a:solidFill>
                <a:effectLst/>
                <a:latin typeface="Arial" charset="0"/>
              </a:rPr>
            </a:br>
            <a:endParaRPr kumimoji="0" lang="en-US" sz="18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err="1" smtClean="0">
                <a:ln>
                  <a:noFill/>
                </a:ln>
                <a:solidFill>
                  <a:schemeClr val="tx1"/>
                </a:solidFill>
                <a:effectLst/>
                <a:latin typeface="Arial" charset="0"/>
              </a:rPr>
              <a:t>Nucl.Phys</a:t>
            </a:r>
            <a:r>
              <a:rPr kumimoji="0" lang="en-US" sz="1800" b="1" i="0" u="none" strike="noStrike" cap="none" normalizeH="0" baseline="0" dirty="0" smtClean="0">
                <a:ln>
                  <a:noFill/>
                </a:ln>
                <a:solidFill>
                  <a:schemeClr val="tx1"/>
                </a:solidFill>
                <a:effectLst/>
                <a:latin typeface="Arial" charset="0"/>
              </a:rPr>
              <a:t>. B361 (1991) 3-23</a:t>
            </a:r>
            <a:endParaRPr kumimoji="0" lang="en-US" sz="18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r>
            <a:br>
              <a:rPr kumimoji="0" lang="en-US" sz="1800" b="0" i="0" u="none" strike="noStrike" cap="none" normalizeH="0" baseline="0" dirty="0" smtClean="0">
                <a:ln>
                  <a:noFill/>
                </a:ln>
                <a:solidFill>
                  <a:schemeClr val="tx1"/>
                </a:solidFill>
                <a:effectLst/>
                <a:latin typeface="Arial" charset="0"/>
              </a:rPr>
            </a:br>
            <a:r>
              <a:rPr kumimoji="0" lang="en-US" sz="1800" b="0" i="0" u="none" strike="noStrike" cap="none" normalizeH="0" baseline="0" dirty="0" smtClean="0">
                <a:ln>
                  <a:noFill/>
                </a:ln>
                <a:solidFill>
                  <a:schemeClr val="tx1"/>
                </a:solidFill>
                <a:effectLst/>
                <a:latin typeface="Arial" charset="0"/>
              </a:rPr>
              <a:t>FERMILAB-PUB-90-083-T,LBL-29050,NSF-ITP-90-82 </a:t>
            </a:r>
          </a:p>
        </p:txBody>
      </p:sp>
      <p:sp>
        <p:nvSpPr>
          <p:cNvPr id="3" name="TextBox 2"/>
          <p:cNvSpPr txBox="1"/>
          <p:nvPr/>
        </p:nvSpPr>
        <p:spPr>
          <a:xfrm>
            <a:off x="812800" y="3257550"/>
            <a:ext cx="7010400" cy="3539430"/>
          </a:xfrm>
          <a:prstGeom prst="rect">
            <a:avLst/>
          </a:prstGeom>
          <a:noFill/>
        </p:spPr>
        <p:txBody>
          <a:bodyPr wrap="square" rtlCol="0">
            <a:spAutoFit/>
          </a:bodyPr>
          <a:lstStyle/>
          <a:p>
            <a:pPr>
              <a:buFont typeface="Arial" pitchFamily="34" charset="0"/>
              <a:buChar char="•"/>
            </a:pPr>
            <a:r>
              <a:rPr lang="en-US" sz="2800" dirty="0" err="1" smtClean="0"/>
              <a:t>Tevatron</a:t>
            </a:r>
            <a:r>
              <a:rPr lang="en-US" sz="2800" dirty="0" smtClean="0"/>
              <a:t> also played role in precision electroweak studies</a:t>
            </a:r>
          </a:p>
          <a:p>
            <a:pPr>
              <a:buFont typeface="Arial" pitchFamily="34" charset="0"/>
              <a:buChar char="•"/>
            </a:pPr>
            <a:r>
              <a:rPr lang="en-US" sz="2800" dirty="0" smtClean="0"/>
              <a:t>Not only in experiment but inspiring theory</a:t>
            </a:r>
          </a:p>
          <a:p>
            <a:pPr>
              <a:buFont typeface="Arial" pitchFamily="34" charset="0"/>
              <a:buChar char="•"/>
            </a:pPr>
            <a:r>
              <a:rPr lang="en-US" sz="2800" dirty="0" smtClean="0"/>
              <a:t>Better understanding W boson mass was critical to theoretical developments</a:t>
            </a:r>
          </a:p>
          <a:p>
            <a:pPr>
              <a:buFont typeface="Arial" pitchFamily="34" charset="0"/>
              <a:buChar char="•"/>
            </a:pPr>
            <a:r>
              <a:rPr lang="en-US" sz="2800" dirty="0" smtClean="0"/>
              <a:t>From </a:t>
            </a:r>
            <a:r>
              <a:rPr lang="el-GR" sz="2800" dirty="0" smtClean="0"/>
              <a:t>ρ</a:t>
            </a:r>
            <a:r>
              <a:rPr lang="en-US" sz="2800" dirty="0" smtClean="0"/>
              <a:t> parameter and beyond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Other Heavy Flavor Physics</a:t>
            </a:r>
            <a:endParaRPr lang="en-US" b="1" dirty="0">
              <a:solidFill>
                <a:srgbClr val="C00000"/>
              </a:solidFill>
            </a:endParaRPr>
          </a:p>
        </p:txBody>
      </p:sp>
      <p:sp>
        <p:nvSpPr>
          <p:cNvPr id="3" name="Content Placeholder 2"/>
          <p:cNvSpPr>
            <a:spLocks noGrp="1"/>
          </p:cNvSpPr>
          <p:nvPr>
            <p:ph idx="1"/>
          </p:nvPr>
        </p:nvSpPr>
        <p:spPr>
          <a:xfrm>
            <a:off x="457200" y="1600201"/>
            <a:ext cx="8229600" cy="2514599"/>
          </a:xfrm>
        </p:spPr>
        <p:txBody>
          <a:bodyPr>
            <a:normAutofit fontScale="85000" lnSpcReduction="20000"/>
          </a:bodyPr>
          <a:lstStyle/>
          <a:p>
            <a:r>
              <a:rPr lang="en-US" i="1" dirty="0" smtClean="0"/>
              <a:t>D</a:t>
            </a:r>
            <a:r>
              <a:rPr lang="en-US" dirty="0" smtClean="0"/>
              <a:t> Mesons</a:t>
            </a:r>
          </a:p>
          <a:p>
            <a:r>
              <a:rPr lang="en-US" dirty="0" smtClean="0"/>
              <a:t>Mass, lifetime </a:t>
            </a:r>
            <a:r>
              <a:rPr lang="en-US" i="1" dirty="0" smtClean="0"/>
              <a:t>B</a:t>
            </a:r>
            <a:r>
              <a:rPr lang="en-US" i="1" baseline="-25000" dirty="0" smtClean="0"/>
              <a:t>s</a:t>
            </a:r>
          </a:p>
          <a:p>
            <a:r>
              <a:rPr lang="en-US" i="1" dirty="0" smtClean="0"/>
              <a:t>B</a:t>
            </a:r>
            <a:r>
              <a:rPr lang="en-US" dirty="0" smtClean="0"/>
              <a:t> baryons</a:t>
            </a:r>
          </a:p>
          <a:p>
            <a:r>
              <a:rPr lang="en-US" dirty="0" smtClean="0"/>
              <a:t>Rare decays</a:t>
            </a:r>
          </a:p>
          <a:p>
            <a:r>
              <a:rPr lang="en-US" i="1" dirty="0" smtClean="0"/>
              <a:t>B</a:t>
            </a:r>
            <a:r>
              <a:rPr lang="en-US" i="1" baseline="-25000" dirty="0" smtClean="0"/>
              <a:t>s</a:t>
            </a:r>
            <a:r>
              <a:rPr lang="en-US" dirty="0" smtClean="0"/>
              <a:t> mixing 2006</a:t>
            </a:r>
          </a:p>
          <a:p>
            <a:pPr lvl="1"/>
            <a:r>
              <a:rPr lang="en-US" dirty="0" smtClean="0"/>
              <a:t>Phenomenal achievement</a:t>
            </a:r>
            <a:endParaRPr lang="en-US" dirty="0"/>
          </a:p>
        </p:txBody>
      </p:sp>
      <p:pic>
        <p:nvPicPr>
          <p:cNvPr id="27650" name="Picture 2"/>
          <p:cNvPicPr>
            <a:picLocks noChangeAspect="1" noChangeArrowheads="1"/>
          </p:cNvPicPr>
          <p:nvPr/>
        </p:nvPicPr>
        <p:blipFill>
          <a:blip r:embed="rId2" cstate="print"/>
          <a:srcRect/>
          <a:stretch>
            <a:fillRect/>
          </a:stretch>
        </p:blipFill>
        <p:spPr bwMode="auto">
          <a:xfrm>
            <a:off x="2438400" y="4031457"/>
            <a:ext cx="4478867" cy="282654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Inspired to Study</a:t>
            </a:r>
            <a:br>
              <a:rPr lang="en-US" b="1" dirty="0" smtClean="0">
                <a:solidFill>
                  <a:srgbClr val="C00000"/>
                </a:solidFill>
              </a:rPr>
            </a:br>
            <a:r>
              <a:rPr lang="en-US" b="1" dirty="0" smtClean="0">
                <a:solidFill>
                  <a:srgbClr val="C00000"/>
                </a:solidFill>
              </a:rPr>
              <a:t>CP Violating </a:t>
            </a:r>
            <a:r>
              <a:rPr lang="en-US" b="1" dirty="0" err="1" smtClean="0">
                <a:solidFill>
                  <a:srgbClr val="C00000"/>
                </a:solidFill>
              </a:rPr>
              <a:t>Leptonic</a:t>
            </a:r>
            <a:r>
              <a:rPr lang="en-US" b="1" dirty="0" smtClean="0">
                <a:solidFill>
                  <a:srgbClr val="C00000"/>
                </a:solidFill>
              </a:rPr>
              <a:t> Decays</a:t>
            </a:r>
            <a:endParaRPr lang="en-US" b="1" dirty="0">
              <a:solidFill>
                <a:srgbClr val="C00000"/>
              </a:solidFill>
            </a:endParaRPr>
          </a:p>
        </p:txBody>
      </p:sp>
      <p:sp>
        <p:nvSpPr>
          <p:cNvPr id="3" name="Content Placeholder 2"/>
          <p:cNvSpPr>
            <a:spLocks noGrp="1"/>
          </p:cNvSpPr>
          <p:nvPr>
            <p:ph idx="1"/>
          </p:nvPr>
        </p:nvSpPr>
        <p:spPr/>
        <p:txBody>
          <a:bodyPr>
            <a:normAutofit fontScale="40000" lnSpcReduction="20000"/>
          </a:bodyPr>
          <a:lstStyle/>
          <a:p>
            <a:r>
              <a:rPr lang="en-US" b="1" dirty="0" smtClean="0"/>
              <a:t>CP violating lepton asymmetries from </a:t>
            </a:r>
            <a:r>
              <a:rPr lang="en-US" b="1" i="1" dirty="0"/>
              <a:t>B</a:t>
            </a:r>
            <a:r>
              <a:rPr lang="en-US" b="1" dirty="0" smtClean="0"/>
              <a:t> decays and their implication for </a:t>
            </a:r>
            <a:r>
              <a:rPr lang="en-US" b="1" dirty="0" err="1" smtClean="0"/>
              <a:t>supersymmetric</a:t>
            </a:r>
            <a:r>
              <a:rPr lang="en-US" b="1" dirty="0" smtClean="0"/>
              <a:t> flavor models.</a:t>
            </a:r>
            <a:r>
              <a:rPr lang="en-US" dirty="0" smtClean="0"/>
              <a:t> </a:t>
            </a:r>
          </a:p>
          <a:p>
            <a:r>
              <a:rPr lang="en-US" dirty="0" smtClean="0">
                <a:hlinkClick r:id="rId2"/>
              </a:rPr>
              <a:t>Lisa Randall</a:t>
            </a:r>
            <a:r>
              <a:rPr lang="en-US" dirty="0" smtClean="0"/>
              <a:t>, </a:t>
            </a:r>
            <a:r>
              <a:rPr lang="en-US" dirty="0" err="1" smtClean="0">
                <a:hlinkClick r:id="rId3"/>
              </a:rPr>
              <a:t>Shu</a:t>
            </a:r>
            <a:r>
              <a:rPr lang="en-US" dirty="0" smtClean="0">
                <a:hlinkClick r:id="rId3"/>
              </a:rPr>
              <a:t>-fang Su</a:t>
            </a:r>
            <a:r>
              <a:rPr lang="en-US" dirty="0" smtClean="0"/>
              <a:t> (</a:t>
            </a:r>
            <a:r>
              <a:rPr lang="en-US" dirty="0" smtClean="0">
                <a:hlinkClick r:id="rId4"/>
              </a:rPr>
              <a:t>MIT, LNS</a:t>
            </a:r>
            <a:r>
              <a:rPr lang="en-US" dirty="0" smtClean="0"/>
              <a:t>). </a:t>
            </a:r>
            <a:br>
              <a:rPr lang="en-US" dirty="0" smtClean="0"/>
            </a:br>
            <a:r>
              <a:rPr lang="en-US" dirty="0" smtClean="0"/>
              <a:t/>
            </a:r>
            <a:br>
              <a:rPr lang="en-US" dirty="0" smtClean="0"/>
            </a:br>
            <a:r>
              <a:rPr lang="en-US" dirty="0" smtClean="0"/>
              <a:t>Jul 1998</a:t>
            </a:r>
            <a:br>
              <a:rPr lang="en-US" dirty="0" smtClean="0"/>
            </a:br>
            <a:r>
              <a:rPr lang="en-US" dirty="0" smtClean="0"/>
              <a:t>21 pp. </a:t>
            </a:r>
            <a:br>
              <a:rPr lang="en-US" dirty="0" smtClean="0"/>
            </a:br>
            <a:r>
              <a:rPr lang="en-US" b="1" dirty="0" smtClean="0"/>
              <a:t/>
            </a:r>
            <a:br>
              <a:rPr lang="en-US" b="1" dirty="0" smtClean="0"/>
            </a:br>
            <a:r>
              <a:rPr lang="en-US" b="1" dirty="0" err="1" smtClean="0"/>
              <a:t>Nucl.Phys</a:t>
            </a:r>
            <a:r>
              <a:rPr lang="en-US" b="1" dirty="0" smtClean="0"/>
              <a:t>. B540 (1999) 37-57</a:t>
            </a:r>
            <a:br>
              <a:rPr lang="en-US" b="1" dirty="0" smtClean="0"/>
            </a:br>
            <a:r>
              <a:rPr lang="en-US" b="1" dirty="0" err="1" smtClean="0"/>
              <a:t>Nucl</a:t>
            </a:r>
            <a:r>
              <a:rPr lang="en-US" b="1" dirty="0" smtClean="0"/>
              <a:t>. Phys. B540 (1999) 37-57</a:t>
            </a:r>
          </a:p>
          <a:p>
            <a:r>
              <a:rPr lang="en-US" dirty="0" smtClean="0"/>
              <a:t/>
            </a:r>
            <a:br>
              <a:rPr lang="en-US" dirty="0" smtClean="0"/>
            </a:br>
            <a:r>
              <a:rPr lang="en-US" dirty="0" err="1" smtClean="0"/>
              <a:t>hep</a:t>
            </a:r>
            <a:r>
              <a:rPr lang="en-US" dirty="0" smtClean="0"/>
              <a:t>-ph/9807377,MIT-CTP-2755,CERN-TH-98-159 </a:t>
            </a:r>
            <a:br>
              <a:rPr lang="en-US" dirty="0" smtClean="0"/>
            </a:br>
            <a:r>
              <a:rPr lang="en-US" dirty="0" smtClean="0"/>
              <a:t>e-Print: </a:t>
            </a:r>
            <a:r>
              <a:rPr lang="en-US" b="1" dirty="0" err="1" smtClean="0"/>
              <a:t>hep</a:t>
            </a:r>
            <a:r>
              <a:rPr lang="en-US" b="1" dirty="0" smtClean="0"/>
              <a:t>-ph/9807377</a:t>
            </a:r>
            <a:r>
              <a:rPr lang="en-US" dirty="0" smtClean="0"/>
              <a:t> </a:t>
            </a:r>
            <a:r>
              <a:rPr lang="en-US" b="1" dirty="0" smtClean="0"/>
              <a:t>Abstract: </a:t>
            </a:r>
            <a:r>
              <a:rPr lang="en-US" dirty="0" smtClean="0"/>
              <a:t>The lepton and </a:t>
            </a:r>
            <a:r>
              <a:rPr lang="en-US" dirty="0" err="1" smtClean="0"/>
              <a:t>dilepton</a:t>
            </a:r>
            <a:r>
              <a:rPr lang="en-US" dirty="0" smtClean="0"/>
              <a:t> charge asymmetries from </a:t>
            </a:r>
            <a:r>
              <a:rPr lang="en-US" i="1" dirty="0" err="1"/>
              <a:t>Bd</a:t>
            </a:r>
            <a:r>
              <a:rPr lang="en-US" dirty="0" smtClean="0"/>
              <a:t> and </a:t>
            </a:r>
            <a:r>
              <a:rPr lang="en-US" i="1" dirty="0"/>
              <a:t>Bs</a:t>
            </a:r>
            <a:r>
              <a:rPr lang="en-US" dirty="0" smtClean="0"/>
              <a:t> are predicted to be small in the standard model, whereas new physics could increase their values significantly. In this paper, we explore the use of the lepton asymmetries as a probe of the flavor structure of </a:t>
            </a:r>
            <a:r>
              <a:rPr lang="en-US" dirty="0" err="1" smtClean="0"/>
              <a:t>supersymmetric</a:t>
            </a:r>
            <a:r>
              <a:rPr lang="en-US" dirty="0" smtClean="0"/>
              <a:t> theories. In particular, we determine the sensitivity to parameters of various models. We find that in many interesting models which attempt to address the </a:t>
            </a:r>
            <a:r>
              <a:rPr lang="en-US" dirty="0" err="1" smtClean="0"/>
              <a:t>supersymmetric</a:t>
            </a:r>
            <a:r>
              <a:rPr lang="en-US" dirty="0" smtClean="0"/>
              <a:t> flavor problem, the mixing structure is such that it could be possible to detect new physics. The predictions are model dependent; with a measurement in both the </a:t>
            </a:r>
            <a:r>
              <a:rPr lang="en-US" i="1" dirty="0"/>
              <a:t>Bs</a:t>
            </a:r>
            <a:r>
              <a:rPr lang="en-US" dirty="0" smtClean="0"/>
              <a:t> and </a:t>
            </a:r>
            <a:r>
              <a:rPr lang="en-US" i="1" dirty="0" err="1"/>
              <a:t>Bd</a:t>
            </a:r>
            <a:r>
              <a:rPr lang="en-US" dirty="0" smtClean="0"/>
              <a:t> systems one can hope to constrain the flavor physics model, especially once </a:t>
            </a:r>
            <a:r>
              <a:rPr lang="en-US" dirty="0" err="1" smtClean="0"/>
              <a:t>squarks</a:t>
            </a:r>
            <a:r>
              <a:rPr lang="en-US" dirty="0" smtClean="0"/>
              <a:t> are detected and their masses measured. Thus, lepton charge asymmetries can be used as an alternative means of searching for new physics and distinguishing among potential solutions to the flavor problem. They are interesting precisely because they are small in the standard model and are therefore necessarily evidence of new physics.</a:t>
            </a:r>
          </a:p>
          <a:p>
            <a:endParaRPr lang="en-US" dirty="0"/>
          </a:p>
        </p:txBody>
      </p:sp>
      <p:sp>
        <p:nvSpPr>
          <p:cNvPr id="4" name="TextBox 3"/>
          <p:cNvSpPr txBox="1"/>
          <p:nvPr/>
        </p:nvSpPr>
        <p:spPr>
          <a:xfrm>
            <a:off x="381000" y="6019800"/>
            <a:ext cx="7620000" cy="769441"/>
          </a:xfrm>
          <a:prstGeom prst="rect">
            <a:avLst/>
          </a:prstGeom>
          <a:noFill/>
        </p:spPr>
        <p:txBody>
          <a:bodyPr wrap="square" rtlCol="0">
            <a:spAutoFit/>
          </a:bodyPr>
          <a:lstStyle/>
          <a:p>
            <a:r>
              <a:rPr lang="en-US" sz="4400" b="1" dirty="0" smtClean="0">
                <a:solidFill>
                  <a:srgbClr val="C00000"/>
                </a:solidFill>
              </a:rPr>
              <a:t>Told not possible…</a:t>
            </a:r>
            <a:endParaRPr lang="en-US" sz="4400" b="1" dirty="0">
              <a:solidFill>
                <a:srgbClr val="C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02" name="Picture 2"/>
          <p:cNvPicPr>
            <a:picLocks noGrp="1" noChangeAspect="1" noChangeArrowheads="1"/>
          </p:cNvPicPr>
          <p:nvPr>
            <p:ph idx="1"/>
          </p:nvPr>
        </p:nvPicPr>
        <p:blipFill>
          <a:blip r:embed="rId2" cstate="print"/>
          <a:srcRect/>
          <a:stretch>
            <a:fillRect/>
          </a:stretch>
        </p:blipFill>
        <p:spPr bwMode="auto">
          <a:xfrm>
            <a:off x="1143000" y="1143000"/>
            <a:ext cx="7413809" cy="536416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And of course…Higgs Physics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Constrain mass</a:t>
            </a:r>
          </a:p>
          <a:p>
            <a:pPr lvl="1"/>
            <a:r>
              <a:rPr lang="en-US" dirty="0" smtClean="0"/>
              <a:t>Contributing to precision electroweak constraints</a:t>
            </a:r>
          </a:p>
          <a:p>
            <a:r>
              <a:rPr lang="en-US" dirty="0" smtClean="0"/>
              <a:t>Excluding large parameter region directly</a:t>
            </a:r>
          </a:p>
          <a:p>
            <a:r>
              <a:rPr lang="en-US" dirty="0" smtClean="0"/>
              <a:t>Even possibly seeing hint of decay into bottoms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For me…</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Summer student experience</a:t>
            </a:r>
          </a:p>
          <a:p>
            <a:r>
              <a:rPr lang="en-US" dirty="0" smtClean="0"/>
              <a:t>Working on SM precision EW</a:t>
            </a:r>
          </a:p>
          <a:p>
            <a:r>
              <a:rPr lang="en-US" dirty="0" smtClean="0"/>
              <a:t>Working beyond SM</a:t>
            </a:r>
          </a:p>
          <a:p>
            <a:pPr lvl="1"/>
            <a:r>
              <a:rPr lang="en-US" dirty="0" smtClean="0"/>
              <a:t>Seeing measurements we thought wouldn’t be possible get realized</a:t>
            </a:r>
          </a:p>
          <a:p>
            <a:r>
              <a:rPr lang="en-US" dirty="0" smtClean="0"/>
              <a:t>Detailed understanding </a:t>
            </a:r>
          </a:p>
          <a:p>
            <a:r>
              <a:rPr lang="en-US" dirty="0" smtClean="0"/>
              <a:t>Truly inspirational</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lasttechage.files.wordpress.com/2012/05/tevatron-316x254.jpg"/>
          <p:cNvPicPr>
            <a:picLocks noChangeAspect="1" noChangeArrowheads="1"/>
          </p:cNvPicPr>
          <p:nvPr/>
        </p:nvPicPr>
        <p:blipFill>
          <a:blip r:embed="rId2" cstate="print"/>
          <a:srcRect/>
          <a:stretch>
            <a:fillRect/>
          </a:stretch>
        </p:blipFill>
        <p:spPr bwMode="auto">
          <a:xfrm>
            <a:off x="762000" y="685800"/>
            <a:ext cx="6834127" cy="549433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Role of </a:t>
            </a:r>
            <a:r>
              <a:rPr lang="en-US" b="1" dirty="0" err="1" smtClean="0">
                <a:solidFill>
                  <a:srgbClr val="C00000"/>
                </a:solidFill>
              </a:rPr>
              <a:t>Tevatron</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Explore </a:t>
            </a:r>
            <a:r>
              <a:rPr lang="en-US" dirty="0"/>
              <a:t>frontiers—energy or </a:t>
            </a:r>
            <a:r>
              <a:rPr lang="en-US" dirty="0" smtClean="0"/>
              <a:t>intensity</a:t>
            </a:r>
            <a:r>
              <a:rPr lang="en-US" dirty="0"/>
              <a:t> </a:t>
            </a:r>
          </a:p>
          <a:p>
            <a:r>
              <a:rPr lang="en-US" dirty="0"/>
              <a:t>I</a:t>
            </a:r>
            <a:r>
              <a:rPr lang="en-US" dirty="0" smtClean="0"/>
              <a:t>nspire </a:t>
            </a:r>
            <a:r>
              <a:rPr lang="en-US" dirty="0"/>
              <a:t>people with what is possible </a:t>
            </a:r>
            <a:endParaRPr lang="en-US" dirty="0" smtClean="0"/>
          </a:p>
          <a:p>
            <a:r>
              <a:rPr lang="en-US" dirty="0" smtClean="0"/>
              <a:t>Technological </a:t>
            </a:r>
            <a:r>
              <a:rPr lang="en-US" dirty="0"/>
              <a:t>achievements</a:t>
            </a:r>
          </a:p>
          <a:p>
            <a:pPr lvl="1"/>
            <a:r>
              <a:rPr lang="en-US" dirty="0"/>
              <a:t>Not just gadgets—true advances in techniques and </a:t>
            </a:r>
            <a:r>
              <a:rPr lang="en-US" dirty="0" smtClean="0"/>
              <a:t>knowledge</a:t>
            </a:r>
          </a:p>
          <a:p>
            <a:r>
              <a:rPr lang="en-US" dirty="0" smtClean="0"/>
              <a:t>Theoretical ideas</a:t>
            </a:r>
          </a:p>
          <a:p>
            <a:r>
              <a:rPr lang="en-US" dirty="0" smtClean="0"/>
              <a:t>Inspire big thoughts</a:t>
            </a:r>
            <a:endParaRPr lang="en-US" dirty="0" smtClean="0"/>
          </a:p>
          <a:p>
            <a:r>
              <a:rPr lang="en-US" dirty="0" smtClean="0"/>
              <a:t>Key steppingstone on path to understand small scales</a:t>
            </a:r>
          </a:p>
          <a:p>
            <a:endParaRPr lang="en-US" dirty="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Study Small Scales</a:t>
            </a:r>
            <a:endParaRPr lang="en-US" b="1" dirty="0">
              <a:solidFill>
                <a:srgbClr val="C00000"/>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905000" y="1066800"/>
            <a:ext cx="5791200" cy="57912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Reach for the Stars</a:t>
            </a:r>
            <a:endParaRPr lang="en-US" b="1" dirty="0">
              <a:solidFill>
                <a:srgbClr val="C00000"/>
              </a:solidFill>
            </a:endParaRPr>
          </a:p>
        </p:txBody>
      </p:sp>
      <p:pic>
        <p:nvPicPr>
          <p:cNvPr id="28674" name="Picture 2"/>
          <p:cNvPicPr>
            <a:picLocks noGrp="1" noChangeAspect="1" noChangeArrowheads="1"/>
          </p:cNvPicPr>
          <p:nvPr>
            <p:ph idx="1"/>
          </p:nvPr>
        </p:nvPicPr>
        <p:blipFill>
          <a:blip r:embed="rId2" cstate="print"/>
          <a:srcRect/>
          <a:stretch>
            <a:fillRect/>
          </a:stretch>
        </p:blipFill>
        <p:spPr bwMode="auto">
          <a:xfrm>
            <a:off x="406400" y="1543051"/>
            <a:ext cx="8229600" cy="2495549"/>
          </a:xfrm>
          <a:prstGeom prst="rect">
            <a:avLst/>
          </a:prstGeom>
          <a:noFill/>
          <a:ln w="9525">
            <a:noFill/>
            <a:miter lim="800000"/>
            <a:headEnd/>
            <a:tailEnd/>
          </a:ln>
        </p:spPr>
      </p:pic>
      <p:sp>
        <p:nvSpPr>
          <p:cNvPr id="5" name="TextBox 4"/>
          <p:cNvSpPr txBox="1"/>
          <p:nvPr/>
        </p:nvSpPr>
        <p:spPr>
          <a:xfrm>
            <a:off x="1016000" y="4057651"/>
            <a:ext cx="5994400" cy="646331"/>
          </a:xfrm>
          <a:prstGeom prst="rect">
            <a:avLst/>
          </a:prstGeom>
          <a:noFill/>
        </p:spPr>
        <p:txBody>
          <a:bodyPr wrap="square" rtlCol="0">
            <a:spAutoFit/>
          </a:bodyPr>
          <a:lstStyle/>
          <a:p>
            <a:pPr>
              <a:buFont typeface="Arial" pitchFamily="34" charset="0"/>
              <a:buChar char="•"/>
            </a:pPr>
            <a:r>
              <a:rPr lang="en-US" dirty="0" smtClean="0"/>
              <a:t>Small scales as inspirational</a:t>
            </a:r>
          </a:p>
          <a:p>
            <a:pPr>
              <a:buFont typeface="Arial" pitchFamily="34" charset="0"/>
              <a:buChar char="•"/>
            </a:pPr>
            <a:r>
              <a:rPr lang="en-US" dirty="0" smtClean="0"/>
              <a:t>And contain the real mysteries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C00000"/>
                </a:solidFill>
              </a:rPr>
              <a:t>Steve Jobs’ Words</a:t>
            </a:r>
            <a:endParaRPr lang="en-US" b="1" dirty="0">
              <a:solidFill>
                <a:srgbClr val="C00000"/>
              </a:solidFill>
            </a:endParaRPr>
          </a:p>
        </p:txBody>
      </p:sp>
      <p:sp>
        <p:nvSpPr>
          <p:cNvPr id="3" name="Content Placeholder 2"/>
          <p:cNvSpPr>
            <a:spLocks noGrp="1"/>
          </p:cNvSpPr>
          <p:nvPr>
            <p:ph idx="1"/>
          </p:nvPr>
        </p:nvSpPr>
        <p:spPr/>
        <p:txBody>
          <a:bodyPr/>
          <a:lstStyle/>
          <a:p>
            <a:pPr>
              <a:defRPr/>
            </a:pPr>
            <a:r>
              <a:rPr lang="en-US" dirty="0" smtClean="0"/>
              <a:t>Again, you can't connect the dots looking forward; you can only connect them looking backwards. So you have to trust that the dots will somehow connect in your future.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Honorary Degree</a:t>
            </a:r>
            <a:endParaRPr lang="en-US" b="1" dirty="0">
              <a:solidFill>
                <a:srgbClr val="C00000"/>
              </a:solidFill>
            </a:endParaRPr>
          </a:p>
        </p:txBody>
      </p:sp>
      <p:pic>
        <p:nvPicPr>
          <p:cNvPr id="4" name="Content Placeholder 3" descr="diploma.png"/>
          <p:cNvPicPr>
            <a:picLocks noGrp="1" noChangeAspect="1"/>
          </p:cNvPicPr>
          <p:nvPr>
            <p:ph idx="1"/>
          </p:nvPr>
        </p:nvPicPr>
        <p:blipFill>
          <a:blip r:embed="rId2" cstate="print"/>
          <a:stretch>
            <a:fillRect/>
          </a:stretch>
        </p:blipFill>
        <p:spPr>
          <a:xfrm>
            <a:off x="609601" y="1295400"/>
            <a:ext cx="8040967" cy="5562600"/>
          </a:xfrm>
        </p:spPr>
      </p:pic>
      <p:sp>
        <p:nvSpPr>
          <p:cNvPr id="5" name="TextBox 4"/>
          <p:cNvSpPr txBox="1"/>
          <p:nvPr/>
        </p:nvSpPr>
        <p:spPr>
          <a:xfrm>
            <a:off x="3454400" y="3352800"/>
            <a:ext cx="2438400" cy="369332"/>
          </a:xfrm>
          <a:prstGeom prst="rect">
            <a:avLst/>
          </a:prstGeom>
          <a:solidFill>
            <a:schemeClr val="bg1"/>
          </a:solidFill>
        </p:spPr>
        <p:txBody>
          <a:bodyPr wrap="square" rtlCol="0">
            <a:spAutoFit/>
          </a:bodyPr>
          <a:lstStyle/>
          <a:p>
            <a:r>
              <a:rPr lang="en-US" dirty="0" smtClean="0"/>
              <a:t>The </a:t>
            </a:r>
            <a:r>
              <a:rPr lang="en-US" dirty="0" err="1" smtClean="0"/>
              <a:t>Tevatron</a:t>
            </a:r>
            <a:endParaRPr lang="en-US" dirty="0"/>
          </a:p>
        </p:txBody>
      </p:sp>
      <p:sp>
        <p:nvSpPr>
          <p:cNvPr id="6" name="TextBox 5"/>
          <p:cNvSpPr txBox="1"/>
          <p:nvPr/>
        </p:nvSpPr>
        <p:spPr>
          <a:xfrm>
            <a:off x="3759200" y="4114800"/>
            <a:ext cx="1625600" cy="369332"/>
          </a:xfrm>
          <a:prstGeom prst="rect">
            <a:avLst/>
          </a:prstGeom>
          <a:solidFill>
            <a:schemeClr val="bg1"/>
          </a:solidFill>
        </p:spPr>
        <p:txBody>
          <a:bodyPr wrap="square" rtlCol="0">
            <a:spAutoFit/>
          </a:bodyPr>
          <a:lstStyle/>
          <a:p>
            <a:r>
              <a:rPr lang="en-US" dirty="0" smtClean="0"/>
              <a:t>June 11</a:t>
            </a:r>
            <a:endParaRPr lang="en-US" dirty="0"/>
          </a:p>
        </p:txBody>
      </p:sp>
      <p:sp>
        <p:nvSpPr>
          <p:cNvPr id="7" name="TextBox 6"/>
          <p:cNvSpPr txBox="1"/>
          <p:nvPr/>
        </p:nvSpPr>
        <p:spPr>
          <a:xfrm>
            <a:off x="3454400" y="4876800"/>
            <a:ext cx="3454400" cy="369332"/>
          </a:xfrm>
          <a:prstGeom prst="rect">
            <a:avLst/>
          </a:prstGeom>
          <a:solidFill>
            <a:schemeClr val="bg1"/>
          </a:solidFill>
        </p:spPr>
        <p:txBody>
          <a:bodyPr wrap="square" rtlCol="0">
            <a:spAutoFit/>
          </a:bodyPr>
          <a:lstStyle/>
          <a:p>
            <a:r>
              <a:rPr lang="en-US" dirty="0" smtClean="0"/>
              <a:t>All Evolved </a:t>
            </a:r>
            <a:r>
              <a:rPr lang="en-US" dirty="0" err="1" smtClean="0"/>
              <a:t>Lifeforms</a:t>
            </a:r>
            <a:endParaRPr lang="en-US" dirty="0"/>
          </a:p>
        </p:txBody>
      </p:sp>
      <p:sp>
        <p:nvSpPr>
          <p:cNvPr id="8" name="TextBox 7"/>
          <p:cNvSpPr txBox="1"/>
          <p:nvPr/>
        </p:nvSpPr>
        <p:spPr>
          <a:xfrm>
            <a:off x="5283200" y="5310664"/>
            <a:ext cx="1016000" cy="369332"/>
          </a:xfrm>
          <a:prstGeom prst="rect">
            <a:avLst/>
          </a:prstGeom>
          <a:noFill/>
        </p:spPr>
        <p:txBody>
          <a:bodyPr wrap="square" rtlCol="0">
            <a:spAutoFit/>
          </a:bodyPr>
          <a:lstStyle/>
          <a:p>
            <a:r>
              <a:rPr lang="en-US" dirty="0" smtClean="0"/>
              <a:t>xx</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Graduation</a:t>
            </a:r>
            <a:endParaRPr lang="en-US" b="1" dirty="0">
              <a:solidFill>
                <a:srgbClr val="C00000"/>
              </a:solidFill>
            </a:endParaRPr>
          </a:p>
        </p:txBody>
      </p:sp>
      <p:sp>
        <p:nvSpPr>
          <p:cNvPr id="3" name="Content Placeholder 2"/>
          <p:cNvSpPr>
            <a:spLocks noGrp="1"/>
          </p:cNvSpPr>
          <p:nvPr>
            <p:ph idx="1"/>
          </p:nvPr>
        </p:nvSpPr>
        <p:spPr>
          <a:xfrm>
            <a:off x="457200" y="1600201"/>
            <a:ext cx="8686800" cy="5429249"/>
          </a:xfrm>
        </p:spPr>
        <p:txBody>
          <a:bodyPr>
            <a:normAutofit fontScale="92500" lnSpcReduction="20000"/>
          </a:bodyPr>
          <a:lstStyle/>
          <a:p>
            <a:r>
              <a:rPr lang="en-US" b="1" dirty="0" err="1" smtClean="0"/>
              <a:t>grad·u·a·tion</a:t>
            </a:r>
            <a:endParaRPr lang="en-US" b="1" dirty="0" smtClean="0"/>
          </a:p>
          <a:p>
            <a:r>
              <a:rPr lang="en-US" dirty="0" smtClean="0"/>
              <a:t>   [</a:t>
            </a:r>
            <a:r>
              <a:rPr lang="en-US" dirty="0" err="1" smtClean="0"/>
              <a:t>graj-oo-ey-shuhn</a:t>
            </a:r>
            <a:r>
              <a:rPr lang="en-US" dirty="0" smtClean="0"/>
              <a:t> </a:t>
            </a:r>
          </a:p>
          <a:p>
            <a:r>
              <a:rPr lang="en-US" dirty="0"/>
              <a:t>noun</a:t>
            </a:r>
            <a:r>
              <a:rPr lang="en-US" dirty="0" smtClean="0"/>
              <a:t> 1. </a:t>
            </a:r>
            <a:r>
              <a:rPr lang="en-US" dirty="0"/>
              <a:t>an</a:t>
            </a:r>
            <a:r>
              <a:rPr lang="en-US" dirty="0" smtClean="0"/>
              <a:t> </a:t>
            </a:r>
            <a:r>
              <a:rPr lang="en-US" dirty="0"/>
              <a:t>act</a:t>
            </a:r>
            <a:r>
              <a:rPr lang="en-US" dirty="0" smtClean="0"/>
              <a:t> of </a:t>
            </a:r>
            <a:r>
              <a:rPr lang="en-US" b="0" i="0" dirty="0" smtClean="0">
                <a:hlinkClick r:id="rId2"/>
              </a:rPr>
              <a:t>graduating</a:t>
            </a:r>
            <a:r>
              <a:rPr lang="en-US" dirty="0" smtClean="0"/>
              <a:t>;  the state of being </a:t>
            </a:r>
            <a:r>
              <a:rPr lang="en-US" b="0" i="0" dirty="0" smtClean="0">
                <a:hlinkClick r:id="rId3"/>
              </a:rPr>
              <a:t>graduated</a:t>
            </a:r>
            <a:r>
              <a:rPr lang="en-US" dirty="0" smtClean="0"/>
              <a:t>. </a:t>
            </a:r>
          </a:p>
          <a:p>
            <a:r>
              <a:rPr lang="en-US" dirty="0" smtClean="0"/>
              <a:t>2. the </a:t>
            </a:r>
            <a:r>
              <a:rPr lang="en-US" dirty="0"/>
              <a:t>ceremony</a:t>
            </a:r>
            <a:r>
              <a:rPr lang="en-US" dirty="0" smtClean="0"/>
              <a:t> </a:t>
            </a:r>
            <a:r>
              <a:rPr lang="en-US" dirty="0"/>
              <a:t>of</a:t>
            </a:r>
            <a:r>
              <a:rPr lang="en-US" dirty="0" smtClean="0"/>
              <a:t> </a:t>
            </a:r>
            <a:r>
              <a:rPr lang="en-US" dirty="0"/>
              <a:t>conferring</a:t>
            </a:r>
            <a:r>
              <a:rPr lang="en-US" dirty="0" smtClean="0"/>
              <a:t> degrees or diplomas, as at a college or </a:t>
            </a:r>
            <a:r>
              <a:rPr lang="en-US" dirty="0"/>
              <a:t>school.</a:t>
            </a:r>
            <a:r>
              <a:rPr lang="en-US" dirty="0" smtClean="0"/>
              <a:t> </a:t>
            </a:r>
          </a:p>
          <a:p>
            <a:endParaRPr lang="en-US" dirty="0"/>
          </a:p>
          <a:p>
            <a:r>
              <a:rPr lang="en-US" dirty="0" smtClean="0"/>
              <a:t>Today we celebrate the impact and legacy of the </a:t>
            </a:r>
            <a:r>
              <a:rPr lang="en-US" dirty="0" err="1" smtClean="0"/>
              <a:t>Tevatron</a:t>
            </a:r>
            <a:endParaRPr lang="en-US" dirty="0" smtClean="0"/>
          </a:p>
          <a:p>
            <a:r>
              <a:rPr lang="en-US" dirty="0" smtClean="0"/>
              <a:t>Both in terms of science and in its influence on technology and creative scientific thinking</a:t>
            </a:r>
          </a:p>
          <a:p>
            <a:endParaRPr lang="en-US" dirty="0"/>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Legacy</a:t>
            </a:r>
            <a:endParaRPr lang="en-US" b="1" dirty="0">
              <a:solidFill>
                <a:srgbClr val="C00000"/>
              </a:solidFill>
            </a:endParaRPr>
          </a:p>
        </p:txBody>
      </p:sp>
      <p:sp>
        <p:nvSpPr>
          <p:cNvPr id="3" name="Content Placeholder 2"/>
          <p:cNvSpPr>
            <a:spLocks noGrp="1"/>
          </p:cNvSpPr>
          <p:nvPr>
            <p:ph idx="1"/>
          </p:nvPr>
        </p:nvSpPr>
        <p:spPr>
          <a:xfrm>
            <a:off x="457200" y="1314450"/>
            <a:ext cx="8229600" cy="5543551"/>
          </a:xfrm>
        </p:spPr>
        <p:txBody>
          <a:bodyPr>
            <a:normAutofit fontScale="85000" lnSpcReduction="20000"/>
          </a:bodyPr>
          <a:lstStyle/>
          <a:p>
            <a:r>
              <a:rPr lang="en-US" dirty="0"/>
              <a:t>Momentous time in particle physics. </a:t>
            </a:r>
            <a:endParaRPr lang="en-US" dirty="0" smtClean="0"/>
          </a:p>
          <a:p>
            <a:pPr lvl="1"/>
            <a:r>
              <a:rPr lang="en-US" dirty="0" smtClean="0"/>
              <a:t>Transition</a:t>
            </a:r>
            <a:r>
              <a:rPr lang="en-US" dirty="0"/>
              <a:t>. </a:t>
            </a:r>
          </a:p>
          <a:p>
            <a:pPr lvl="1"/>
            <a:r>
              <a:rPr lang="en-US" dirty="0" smtClean="0"/>
              <a:t>Many </a:t>
            </a:r>
            <a:r>
              <a:rPr lang="en-US" dirty="0"/>
              <a:t>eyes on LHC. </a:t>
            </a:r>
            <a:endParaRPr lang="en-US" dirty="0" smtClean="0"/>
          </a:p>
          <a:p>
            <a:r>
              <a:rPr lang="en-US" dirty="0" smtClean="0"/>
              <a:t>But really what </a:t>
            </a:r>
            <a:r>
              <a:rPr lang="en-US" dirty="0"/>
              <a:t>got a lot of us into particle physics was what was happening “next door.” </a:t>
            </a:r>
            <a:endParaRPr lang="en-US" dirty="0" smtClean="0"/>
          </a:p>
          <a:p>
            <a:r>
              <a:rPr lang="en-US" dirty="0" smtClean="0"/>
              <a:t>Which </a:t>
            </a:r>
            <a:r>
              <a:rPr lang="en-US" dirty="0"/>
              <a:t>is to say here in Batavia Illinois</a:t>
            </a:r>
            <a:r>
              <a:rPr lang="en-US" dirty="0" smtClean="0"/>
              <a:t>.</a:t>
            </a:r>
          </a:p>
          <a:p>
            <a:r>
              <a:rPr lang="en-US" dirty="0" smtClean="0"/>
              <a:t>Spectacular successes</a:t>
            </a:r>
          </a:p>
          <a:p>
            <a:pPr lvl="1"/>
            <a:r>
              <a:rPr lang="en-US" dirty="0" smtClean="0"/>
              <a:t>Advances both in technology</a:t>
            </a:r>
          </a:p>
          <a:p>
            <a:pPr lvl="1"/>
            <a:r>
              <a:rPr lang="en-US" dirty="0" smtClean="0"/>
              <a:t>And science</a:t>
            </a:r>
          </a:p>
          <a:p>
            <a:pPr lvl="1"/>
            <a:r>
              <a:rPr lang="en-US" dirty="0"/>
              <a:t>A</a:t>
            </a:r>
            <a:r>
              <a:rPr lang="en-US" dirty="0" smtClean="0"/>
              <a:t>s successful as it could have been </a:t>
            </a:r>
          </a:p>
          <a:p>
            <a:endParaRPr lang="en-US" dirty="0" smtClean="0"/>
          </a:p>
          <a:p>
            <a:r>
              <a:rPr lang="en-US" dirty="0" err="1" smtClean="0"/>
              <a:t>Tevatron</a:t>
            </a:r>
            <a:r>
              <a:rPr lang="en-US" dirty="0" smtClean="0"/>
              <a:t> (and engineers and scientists who created and ran it)  graduate </a:t>
            </a:r>
          </a:p>
          <a:p>
            <a:pPr lvl="1"/>
            <a:r>
              <a:rPr lang="en-US" dirty="0" smtClean="0"/>
              <a:t>summa </a:t>
            </a:r>
            <a:r>
              <a:rPr lang="en-US" dirty="0"/>
              <a:t>c</a:t>
            </a:r>
            <a:r>
              <a:rPr lang="en-US" dirty="0" smtClean="0"/>
              <a:t>um laude</a:t>
            </a:r>
          </a:p>
          <a:p>
            <a:pPr lvl="1"/>
            <a:endParaRPr lang="en-US" dirty="0" smtClean="0"/>
          </a:p>
          <a:p>
            <a:pPr lvl="1"/>
            <a:endParaRPr lang="en-US"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My First </a:t>
            </a:r>
            <a:r>
              <a:rPr lang="en-US" b="1" dirty="0" err="1" smtClean="0">
                <a:solidFill>
                  <a:srgbClr val="C00000"/>
                </a:solidFill>
              </a:rPr>
              <a:t>Fermilab</a:t>
            </a:r>
            <a:r>
              <a:rPr lang="en-US" b="1" dirty="0" smtClean="0">
                <a:solidFill>
                  <a:srgbClr val="C00000"/>
                </a:solidFill>
              </a:rPr>
              <a:t> Experience</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Predates </a:t>
            </a:r>
            <a:r>
              <a:rPr lang="en-US" dirty="0" err="1" smtClean="0"/>
              <a:t>Tevatron</a:t>
            </a:r>
            <a:endParaRPr lang="en-US" dirty="0" smtClean="0"/>
          </a:p>
          <a:p>
            <a:r>
              <a:rPr lang="en-US" dirty="0" smtClean="0"/>
              <a:t>Summer student 1982</a:t>
            </a:r>
          </a:p>
          <a:p>
            <a:r>
              <a:rPr lang="en-US" dirty="0" smtClean="0"/>
              <a:t>Charm fixed target E516</a:t>
            </a:r>
          </a:p>
          <a:p>
            <a:pPr lvl="1">
              <a:buNone/>
            </a:pPr>
            <a:r>
              <a:rPr lang="en-US" dirty="0" smtClean="0"/>
              <a:t>(</a:t>
            </a:r>
            <a:r>
              <a:rPr lang="en-US" sz="2000" dirty="0" smtClean="0"/>
              <a:t>thanks to David </a:t>
            </a:r>
            <a:r>
              <a:rPr lang="en-US" sz="2000" dirty="0" err="1" smtClean="0"/>
              <a:t>Bintinger</a:t>
            </a:r>
            <a:r>
              <a:rPr lang="en-US" sz="2000" dirty="0" smtClean="0"/>
              <a:t> and Mike </a:t>
            </a:r>
            <a:r>
              <a:rPr lang="en-US" sz="2000" dirty="0" err="1" smtClean="0"/>
              <a:t>Sokoloff</a:t>
            </a:r>
            <a:r>
              <a:rPr lang="en-US" sz="2000" dirty="0" smtClean="0"/>
              <a:t>, </a:t>
            </a:r>
            <a:r>
              <a:rPr lang="en-US" sz="2000" dirty="0" err="1" smtClean="0"/>
              <a:t>Drasko</a:t>
            </a:r>
            <a:r>
              <a:rPr lang="en-US" sz="2000" dirty="0"/>
              <a:t> </a:t>
            </a:r>
            <a:r>
              <a:rPr lang="en-US" sz="2000" smtClean="0"/>
              <a:t>Jovanovic, </a:t>
            </a:r>
            <a:r>
              <a:rPr lang="en-US" sz="2000" dirty="0" smtClean="0"/>
              <a:t>Chris </a:t>
            </a:r>
            <a:r>
              <a:rPr lang="en-US" sz="2000" dirty="0" err="1" smtClean="0"/>
              <a:t>Quigg</a:t>
            </a:r>
            <a:r>
              <a:rPr lang="en-US" sz="2000" dirty="0" smtClean="0"/>
              <a:t>)</a:t>
            </a:r>
          </a:p>
          <a:p>
            <a:r>
              <a:rPr lang="en-US" dirty="0" smtClean="0"/>
              <a:t>Great opportunity to get acquainted with particle physics</a:t>
            </a:r>
          </a:p>
          <a:p>
            <a:r>
              <a:rPr lang="en-US" dirty="0" smtClean="0"/>
              <a:t>Could dive right into analysis</a:t>
            </a:r>
          </a:p>
          <a:p>
            <a:r>
              <a:rPr lang="en-US" dirty="0" smtClean="0"/>
              <a:t>Learn a number of things:</a:t>
            </a:r>
          </a:p>
          <a:p>
            <a:pPr lvl="1">
              <a:buNone/>
            </a:pPr>
            <a:endParaRPr 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What I Learned</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lvl="0"/>
            <a:r>
              <a:rPr lang="en-US" dirty="0"/>
              <a:t>People and buffalo can live in close </a:t>
            </a:r>
            <a:r>
              <a:rPr lang="en-US" dirty="0" err="1"/>
              <a:t>promixity</a:t>
            </a:r>
            <a:endParaRPr lang="en-US" dirty="0"/>
          </a:p>
          <a:p>
            <a:pPr lvl="0"/>
            <a:r>
              <a:rPr lang="en-US" dirty="0"/>
              <a:t>Feed corn never gets </a:t>
            </a:r>
            <a:r>
              <a:rPr lang="en-US" dirty="0" smtClean="0"/>
              <a:t>soft, no matter how long you cook it</a:t>
            </a:r>
          </a:p>
          <a:p>
            <a:pPr lvl="1">
              <a:buNone/>
            </a:pPr>
            <a:r>
              <a:rPr lang="en-US" dirty="0" smtClean="0"/>
              <a:t>(dinner </a:t>
            </a:r>
            <a:r>
              <a:rPr lang="en-US" dirty="0"/>
              <a:t>party from fellow student…)</a:t>
            </a:r>
          </a:p>
          <a:p>
            <a:pPr lvl="0"/>
            <a:r>
              <a:rPr lang="en-US" dirty="0"/>
              <a:t>Chicago mayors </a:t>
            </a:r>
            <a:r>
              <a:rPr lang="en-US" dirty="0" smtClean="0"/>
              <a:t>buy </a:t>
            </a:r>
            <a:r>
              <a:rPr lang="en-US" dirty="0"/>
              <a:t>the loyalty of the populace with some rather excellent free festivals:</a:t>
            </a:r>
          </a:p>
          <a:p>
            <a:pPr lvl="1"/>
            <a:r>
              <a:rPr lang="en-US" dirty="0" smtClean="0"/>
              <a:t>Chicago Jazz Festival</a:t>
            </a:r>
          </a:p>
          <a:p>
            <a:pPr lvl="2"/>
            <a:r>
              <a:rPr lang="en-US" dirty="0" smtClean="0"/>
              <a:t>Miles Davis </a:t>
            </a:r>
            <a:r>
              <a:rPr lang="en-US" dirty="0"/>
              <a:t>AND Alberta </a:t>
            </a:r>
            <a:r>
              <a:rPr lang="en-US" dirty="0" smtClean="0"/>
              <a:t>Hunter (among others…)</a:t>
            </a:r>
            <a:endParaRPr lang="en-US" dirty="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And of course</a:t>
            </a:r>
            <a:endParaRPr lang="en-US" b="1" dirty="0">
              <a:solidFill>
                <a:srgbClr val="C00000"/>
              </a:solidFill>
            </a:endParaRPr>
          </a:p>
        </p:txBody>
      </p:sp>
      <p:sp>
        <p:nvSpPr>
          <p:cNvPr id="3" name="Content Placeholder 2"/>
          <p:cNvSpPr>
            <a:spLocks noGrp="1"/>
          </p:cNvSpPr>
          <p:nvPr>
            <p:ph idx="1"/>
          </p:nvPr>
        </p:nvSpPr>
        <p:spPr/>
        <p:txBody>
          <a:bodyPr/>
          <a:lstStyle/>
          <a:p>
            <a:pPr lvl="0"/>
            <a:r>
              <a:rPr lang="en-US" dirty="0" smtClean="0"/>
              <a:t>Standard Model and its implications</a:t>
            </a:r>
          </a:p>
          <a:p>
            <a:pPr lvl="0"/>
            <a:r>
              <a:rPr lang="en-US" dirty="0" smtClean="0"/>
              <a:t>Physics </a:t>
            </a:r>
            <a:r>
              <a:rPr lang="en-US" dirty="0"/>
              <a:t>experiments </a:t>
            </a:r>
            <a:r>
              <a:rPr lang="en-US" dirty="0" smtClean="0"/>
              <a:t> absorbing  </a:t>
            </a:r>
          </a:p>
          <a:p>
            <a:pPr lvl="0"/>
            <a:r>
              <a:rPr lang="en-US" dirty="0" smtClean="0"/>
              <a:t>Fitting it all together very satisfying</a:t>
            </a:r>
          </a:p>
          <a:p>
            <a:pPr lvl="0"/>
            <a:r>
              <a:rPr lang="en-US" dirty="0" smtClean="0"/>
              <a:t>And many excellent people involved</a:t>
            </a:r>
            <a:endParaRPr lang="en-US" dirty="0"/>
          </a:p>
          <a:p>
            <a:pPr>
              <a:buNone/>
            </a:pPr>
            <a:r>
              <a:rPr lang="en-US" dirty="0"/>
              <a:t>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1212"/>
          </a:xfrm>
        </p:spPr>
        <p:txBody>
          <a:bodyPr/>
          <a:lstStyle/>
          <a:p>
            <a:r>
              <a:rPr lang="en-US" b="1" dirty="0" smtClean="0">
                <a:solidFill>
                  <a:srgbClr val="C00000"/>
                </a:solidFill>
              </a:rPr>
              <a:t>Other experiences</a:t>
            </a:r>
            <a:endParaRPr lang="en-US" b="1" dirty="0">
              <a:solidFill>
                <a:srgbClr val="C00000"/>
              </a:solidFill>
            </a:endParaRPr>
          </a:p>
        </p:txBody>
      </p:sp>
      <p:sp>
        <p:nvSpPr>
          <p:cNvPr id="3" name="Content Placeholder 2"/>
          <p:cNvSpPr>
            <a:spLocks noGrp="1"/>
          </p:cNvSpPr>
          <p:nvPr>
            <p:ph idx="1"/>
          </p:nvPr>
        </p:nvSpPr>
        <p:spPr>
          <a:xfrm>
            <a:off x="406400" y="685800"/>
            <a:ext cx="8229600" cy="6172201"/>
          </a:xfrm>
        </p:spPr>
        <p:txBody>
          <a:bodyPr>
            <a:normAutofit lnSpcReduction="10000"/>
          </a:bodyPr>
          <a:lstStyle/>
          <a:p>
            <a:pPr>
              <a:buNone/>
            </a:pPr>
            <a:endParaRPr lang="en-US" dirty="0"/>
          </a:p>
          <a:p>
            <a:r>
              <a:rPr lang="en-US" dirty="0"/>
              <a:t>Stayed on site with other visitors</a:t>
            </a:r>
          </a:p>
          <a:p>
            <a:r>
              <a:rPr lang="en-US" dirty="0"/>
              <a:t>British </a:t>
            </a:r>
            <a:r>
              <a:rPr lang="en-US" dirty="0" smtClean="0"/>
              <a:t>experimenter </a:t>
            </a:r>
            <a:r>
              <a:rPr lang="en-US" dirty="0"/>
              <a:t>returning from a drunken binge </a:t>
            </a:r>
            <a:r>
              <a:rPr lang="en-US" dirty="0" smtClean="0"/>
              <a:t> </a:t>
            </a:r>
            <a:endParaRPr lang="en-US" dirty="0"/>
          </a:p>
          <a:p>
            <a:r>
              <a:rPr lang="en-US" dirty="0" smtClean="0"/>
              <a:t>“CERN has to find </a:t>
            </a:r>
            <a:r>
              <a:rPr lang="en-US" dirty="0"/>
              <a:t>the “bloody vector boson”</a:t>
            </a:r>
          </a:p>
          <a:p>
            <a:pPr lvl="1"/>
            <a:r>
              <a:rPr lang="en-US" dirty="0"/>
              <a:t>Made an impression.</a:t>
            </a:r>
          </a:p>
          <a:p>
            <a:r>
              <a:rPr lang="en-US" dirty="0" smtClean="0"/>
              <a:t>“All </a:t>
            </a:r>
            <a:r>
              <a:rPr lang="en-US" dirty="0"/>
              <a:t>the discoveries being made in America and it was time for Europe</a:t>
            </a:r>
            <a:r>
              <a:rPr lang="en-US" dirty="0" smtClean="0"/>
              <a:t>.”</a:t>
            </a:r>
          </a:p>
          <a:p>
            <a:r>
              <a:rPr lang="en-US" dirty="0"/>
              <a:t>B</a:t>
            </a:r>
            <a:r>
              <a:rPr lang="en-US" dirty="0" smtClean="0"/>
              <a:t>efore the </a:t>
            </a:r>
            <a:r>
              <a:rPr lang="en-US" dirty="0" err="1" smtClean="0"/>
              <a:t>Tevatron</a:t>
            </a:r>
            <a:r>
              <a:rPr lang="en-US" dirty="0" smtClean="0"/>
              <a:t>.  </a:t>
            </a:r>
          </a:p>
          <a:p>
            <a:pPr lvl="1"/>
            <a:r>
              <a:rPr lang="en-US" dirty="0" smtClean="0"/>
              <a:t>Impressive feats of ingenuity. </a:t>
            </a:r>
          </a:p>
          <a:p>
            <a:pPr lvl="1"/>
            <a:r>
              <a:rPr lang="en-US" dirty="0" smtClean="0"/>
              <a:t>Optimize </a:t>
            </a:r>
            <a:r>
              <a:rPr lang="en-US" dirty="0" smtClean="0"/>
              <a:t>existing facility  </a:t>
            </a:r>
          </a:p>
          <a:p>
            <a:endParaRPr lang="en-US" dirty="0" smtClean="0"/>
          </a:p>
          <a:p>
            <a:endParaRPr lang="en-US" dirty="0"/>
          </a:p>
          <a:p>
            <a:pPr>
              <a:buNone/>
            </a:pPr>
            <a:endParaRPr lang="en-US" dirty="0"/>
          </a:p>
          <a:p>
            <a:pPr>
              <a:buNone/>
            </a:pPr>
            <a:endParaRPr lang="en-US"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3067</TotalTime>
  <Words>920</Words>
  <Application>Microsoft Office PowerPoint</Application>
  <PresentationFormat>On-screen Show (4:3)</PresentationFormat>
  <Paragraphs>217</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Tevatron Graduation Day</vt:lpstr>
      <vt:lpstr>Slide 2</vt:lpstr>
      <vt:lpstr>Slide 3</vt:lpstr>
      <vt:lpstr>Graduation</vt:lpstr>
      <vt:lpstr>Legacy</vt:lpstr>
      <vt:lpstr>My First Fermilab Experience</vt:lpstr>
      <vt:lpstr>What I Learned</vt:lpstr>
      <vt:lpstr>And of course</vt:lpstr>
      <vt:lpstr>Other experiences</vt:lpstr>
      <vt:lpstr>25 Major Years for Particle Physics</vt:lpstr>
      <vt:lpstr>Achievements</vt:lpstr>
      <vt:lpstr>The Energy Saver/Doubler</vt:lpstr>
      <vt:lpstr>The Tevatron</vt:lpstr>
      <vt:lpstr>Main Injector Synchrotron and Recycler Storage Ring</vt:lpstr>
      <vt:lpstr>Slide 15</vt:lpstr>
      <vt:lpstr>Technology Advances</vt:lpstr>
      <vt:lpstr>Experimental Advances</vt:lpstr>
      <vt:lpstr>Not my focus but…</vt:lpstr>
      <vt:lpstr>Physics of the Tevatron: The Unsung Hero</vt:lpstr>
      <vt:lpstr> Flagship achievement </vt:lpstr>
      <vt:lpstr>QCD</vt:lpstr>
      <vt:lpstr>Precision Electroweak</vt:lpstr>
      <vt:lpstr>Slide 23</vt:lpstr>
      <vt:lpstr>Slide 24</vt:lpstr>
      <vt:lpstr>Other Heavy Flavor Physics</vt:lpstr>
      <vt:lpstr>Inspired to Study CP Violating Leptonic Decays</vt:lpstr>
      <vt:lpstr>Slide 27</vt:lpstr>
      <vt:lpstr>And of course…Higgs Physics</vt:lpstr>
      <vt:lpstr>For me…</vt:lpstr>
      <vt:lpstr>Role of Tevatron</vt:lpstr>
      <vt:lpstr>Study Small Scales</vt:lpstr>
      <vt:lpstr>Reach for the Stars</vt:lpstr>
      <vt:lpstr>Steve Jobs’ Words</vt:lpstr>
      <vt:lpstr>Honorary Degree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Day</dc:title>
  <dc:creator>Lisareviewer</dc:creator>
  <cp:lastModifiedBy>Lisareviewer</cp:lastModifiedBy>
  <cp:revision>80</cp:revision>
  <dcterms:created xsi:type="dcterms:W3CDTF">2012-06-08T14:39:58Z</dcterms:created>
  <dcterms:modified xsi:type="dcterms:W3CDTF">2012-06-10T17:47:17Z</dcterms:modified>
</cp:coreProperties>
</file>