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gif" ContentType="image/gif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9" r:id="rId2"/>
    <p:sldId id="257" r:id="rId3"/>
    <p:sldId id="262" r:id="rId4"/>
    <p:sldId id="348" r:id="rId5"/>
    <p:sldId id="349" r:id="rId6"/>
    <p:sldId id="261" r:id="rId7"/>
    <p:sldId id="350" r:id="rId8"/>
    <p:sldId id="354" r:id="rId9"/>
    <p:sldId id="355" r:id="rId10"/>
    <p:sldId id="357" r:id="rId11"/>
    <p:sldId id="359" r:id="rId12"/>
    <p:sldId id="360" r:id="rId13"/>
    <p:sldId id="358" r:id="rId14"/>
    <p:sldId id="361" r:id="rId15"/>
    <p:sldId id="362" r:id="rId16"/>
    <p:sldId id="353" r:id="rId17"/>
    <p:sldId id="363" r:id="rId18"/>
    <p:sldId id="364" r:id="rId19"/>
    <p:sldId id="365" r:id="rId20"/>
    <p:sldId id="369" r:id="rId21"/>
    <p:sldId id="368" r:id="rId22"/>
    <p:sldId id="370" r:id="rId23"/>
    <p:sldId id="371" r:id="rId24"/>
    <p:sldId id="373" r:id="rId25"/>
    <p:sldId id="372" r:id="rId26"/>
    <p:sldId id="414" r:id="rId27"/>
    <p:sldId id="374" r:id="rId28"/>
    <p:sldId id="376" r:id="rId29"/>
    <p:sldId id="375" r:id="rId30"/>
    <p:sldId id="377" r:id="rId31"/>
    <p:sldId id="378" r:id="rId32"/>
    <p:sldId id="380" r:id="rId33"/>
    <p:sldId id="381" r:id="rId34"/>
    <p:sldId id="383" r:id="rId35"/>
    <p:sldId id="382" r:id="rId36"/>
    <p:sldId id="385" r:id="rId37"/>
    <p:sldId id="386" r:id="rId38"/>
    <p:sldId id="389" r:id="rId39"/>
    <p:sldId id="391" r:id="rId40"/>
    <p:sldId id="388" r:id="rId41"/>
    <p:sldId id="384" r:id="rId42"/>
    <p:sldId id="379" r:id="rId43"/>
    <p:sldId id="339" r:id="rId44"/>
    <p:sldId id="394" r:id="rId45"/>
    <p:sldId id="395" r:id="rId46"/>
    <p:sldId id="397" r:id="rId47"/>
    <p:sldId id="398" r:id="rId48"/>
    <p:sldId id="399" r:id="rId49"/>
    <p:sldId id="400" r:id="rId50"/>
    <p:sldId id="401" r:id="rId51"/>
    <p:sldId id="402" r:id="rId52"/>
    <p:sldId id="403" r:id="rId53"/>
    <p:sldId id="404" r:id="rId54"/>
    <p:sldId id="407" r:id="rId55"/>
    <p:sldId id="406" r:id="rId56"/>
    <p:sldId id="408" r:id="rId57"/>
    <p:sldId id="409" r:id="rId58"/>
    <p:sldId id="413" r:id="rId59"/>
    <p:sldId id="346" r:id="rId60"/>
    <p:sldId id="390" r:id="rId61"/>
    <p:sldId id="351" r:id="rId62"/>
    <p:sldId id="392" r:id="rId63"/>
    <p:sldId id="356" r:id="rId64"/>
    <p:sldId id="393" r:id="rId65"/>
    <p:sldId id="410" r:id="rId66"/>
    <p:sldId id="411" r:id="rId67"/>
    <p:sldId id="412" r:id="rId68"/>
    <p:sldId id="415" r:id="rId69"/>
    <p:sldId id="417" r:id="rId70"/>
    <p:sldId id="416" r:id="rId71"/>
    <p:sldId id="418" r:id="rId72"/>
    <p:sldId id="419" r:id="rId73"/>
    <p:sldId id="420" r:id="rId74"/>
    <p:sldId id="421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DA3A39"/>
    <a:srgbClr val="F2D200"/>
    <a:srgbClr val="1B34E6"/>
    <a:srgbClr val="980606"/>
    <a:srgbClr val="4482F8"/>
    <a:srgbClr val="FF6979"/>
    <a:srgbClr val="DDBF89"/>
    <a:srgbClr val="5F96C5"/>
    <a:srgbClr val="A8C476"/>
    <a:srgbClr val="E3A7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663" autoAdjust="0"/>
    <p:restoredTop sz="97211" autoAdjust="0"/>
  </p:normalViewPr>
  <p:slideViewPr>
    <p:cSldViewPr snapToObjects="1">
      <p:cViewPr>
        <p:scale>
          <a:sx n="100" d="100"/>
          <a:sy n="100" d="100"/>
        </p:scale>
        <p:origin x="-872" y="-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C3AF7-9D15-7646-B085-C0B5ED25F637}" type="datetimeFigureOut">
              <a:rPr lang="en-US"/>
              <a:pPr/>
              <a:t>5/6/11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E5CEC-CF0D-E147-B8EF-2C3E44A63956}" type="slidenum">
              <a:rPr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66614-97F9-4644-B34C-F37F0A2E445D}" type="datetimeFigureOut">
              <a:rPr lang="en-US"/>
              <a:pPr/>
              <a:t>5/6/11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16749-0AA7-7F49-9D5D-A8648EC28247}" type="slidenum">
              <a:rPr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3" y="112713"/>
            <a:ext cx="7808912" cy="554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2788" y="1919288"/>
            <a:ext cx="3827462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92650" y="1919288"/>
            <a:ext cx="3829050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92650" y="4154488"/>
            <a:ext cx="3829050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  <p:pic>
        <p:nvPicPr>
          <p:cNvPr id="7" name="Picture 6" descr="fermilab_logo.gi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477000"/>
            <a:ext cx="381000" cy="381000"/>
          </a:xfrm>
          <a:prstGeom prst="rect">
            <a:avLst/>
          </a:prstGeom>
        </p:spPr>
      </p:pic>
      <p:pic>
        <p:nvPicPr>
          <p:cNvPr id="8" name="Picture 7" descr="fermilab_logo.gi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63000" y="6477000"/>
            <a:ext cx="381000" cy="38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5" Type="http://schemas.openxmlformats.org/officeDocument/2006/relationships/image" Target="../media/image23.gif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olly/PaperTalk/110504_Muon_PhysicsForEveryone/proton19ev_cosmus.mpeg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Relationship Id="rId3" Type="http://schemas.openxmlformats.org/officeDocument/2006/relationships/image" Target="../media/image43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Relationship Id="rId3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15.jpeg"/><Relationship Id="rId5" Type="http://schemas.openxmlformats.org/officeDocument/2006/relationships/image" Target="../media/image53.gif"/><Relationship Id="rId6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gif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Relationship Id="rId3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Relationship Id="rId3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olly/PaperTalk/110504_Muon_PhysicsForEveryone/mcf_animation_trim_more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gif"/><Relationship Id="rId3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magic_hat_and_wand_hg_cl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6400800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5152072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Physics for Everyone Lecture Series</a:t>
            </a:r>
          </a:p>
          <a:p>
            <a:pPr algn="ctr"/>
            <a:r>
              <a:rPr lang="en-US" dirty="0"/>
              <a:t>Fermi National Accelerator Laboratory</a:t>
            </a:r>
            <a:endParaRPr lang="en-US" dirty="0" smtClean="0"/>
          </a:p>
          <a:p>
            <a:pPr algn="ctr"/>
            <a:r>
              <a:rPr lang="en-US" dirty="0" smtClean="0"/>
              <a:t>May 4, </a:t>
            </a:r>
            <a:r>
              <a:rPr lang="en-US" dirty="0"/>
              <a:t>2011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Chris Polly, </a:t>
            </a:r>
            <a:r>
              <a:rPr lang="en-US" dirty="0"/>
              <a:t>Fermilab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685800"/>
            <a:ext cx="8458200" cy="16764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prstTxWarp prst="textArchUp">
              <a:avLst>
                <a:gd name="adj" fmla="val 11093284"/>
              </a:avLst>
            </a:prstTxWarp>
            <a:spAutoFit/>
          </a:bodyPr>
          <a:lstStyle/>
          <a:p>
            <a:pPr algn="ctr"/>
            <a:r>
              <a:rPr lang="en-US" sz="6600" dirty="0" smtClean="0">
                <a:latin typeface="Apple Casual"/>
                <a:cs typeface="Apple Casual"/>
              </a:rPr>
              <a:t>The Magic of </a:t>
            </a:r>
            <a:r>
              <a:rPr lang="en-US" sz="6600" dirty="0" err="1" smtClean="0">
                <a:latin typeface="Apple Casual"/>
                <a:cs typeface="Apple Casual"/>
              </a:rPr>
              <a:t>Muons</a:t>
            </a:r>
            <a:endParaRPr lang="en-US" sz="6600" dirty="0">
              <a:latin typeface="Apple Casual"/>
              <a:cs typeface="Apple Casu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721" y="990600"/>
            <a:ext cx="604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Apple Casual"/>
                <a:cs typeface="Apple Casual"/>
              </a:rPr>
              <a:t>…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173201" y="4243627"/>
            <a:ext cx="1119519" cy="1569660"/>
            <a:chOff x="3173201" y="4243627"/>
            <a:chExt cx="1119519" cy="1569660"/>
          </a:xfrm>
        </p:grpSpPr>
        <p:sp>
          <p:nvSpPr>
            <p:cNvPr id="36" name="TextBox 35"/>
            <p:cNvSpPr txBox="1">
              <a:spLocks noChangeAspect="1"/>
            </p:cNvSpPr>
            <p:nvPr/>
          </p:nvSpPr>
          <p:spPr>
            <a:xfrm>
              <a:off x="3173201" y="4243627"/>
              <a:ext cx="11195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m</a:t>
              </a:r>
              <a:endParaRPr lang="en-US" sz="96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pic>
          <p:nvPicPr>
            <p:cNvPr id="40" name="Picture 39" descr="11949865441349809007iris_and_pupil_chris_hin_01.svg.med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1400" y="5044440"/>
              <a:ext cx="164592" cy="164592"/>
            </a:xfrm>
            <a:prstGeom prst="rect">
              <a:avLst/>
            </a:prstGeom>
          </p:spPr>
        </p:pic>
        <p:pic>
          <p:nvPicPr>
            <p:cNvPr id="41" name="Picture 40" descr="11949865441349809007iris_and_pupil_chris_hin_01.svg.med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3800" y="5044440"/>
              <a:ext cx="164592" cy="164592"/>
            </a:xfrm>
            <a:prstGeom prst="rect">
              <a:avLst/>
            </a:prstGeom>
          </p:spPr>
        </p:pic>
      </p:grp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pic>
        <p:nvPicPr>
          <p:cNvPr id="47" name="Picture 46" descr="hatParti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720" y="4169664"/>
            <a:ext cx="2596896" cy="2169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1.85185E-6 C -0.00191 -0.04653 -0.00382 -0.09305 0.01823 -0.14051 C 0.04028 -0.18819 0.08142 -0.24791 0.13316 -0.28449 C 0.18472 -0.32106 0.27934 -0.35463 0.32812 -0.35949 C 0.37674 -0.36435 0.40903 -0.32222 0.425 -0.31319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1481554"/>
            <a:ext cx="1498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protons </a:t>
            </a:r>
            <a:endParaRPr lang="en-US" sz="32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2548354"/>
            <a:ext cx="1686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neutrons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3517612"/>
            <a:ext cx="1799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electrons</a:t>
            </a:r>
          </a:p>
        </p:txBody>
      </p:sp>
      <p:grpSp>
        <p:nvGrpSpPr>
          <p:cNvPr id="5" name="Group 11"/>
          <p:cNvGrpSpPr/>
          <p:nvPr/>
        </p:nvGrpSpPr>
        <p:grpSpPr>
          <a:xfrm>
            <a:off x="304800" y="11430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54102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16648" y="5748754"/>
            <a:ext cx="2902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photons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grpSp>
        <p:nvGrpSpPr>
          <p:cNvPr id="19" name="Group 43"/>
          <p:cNvGrpSpPr/>
          <p:nvPr/>
        </p:nvGrpSpPr>
        <p:grpSpPr>
          <a:xfrm>
            <a:off x="304800" y="4343400"/>
            <a:ext cx="3031803" cy="1066800"/>
            <a:chOff x="304800" y="4343400"/>
            <a:chExt cx="3031803" cy="1066800"/>
          </a:xfrm>
        </p:grpSpPr>
        <p:sp>
          <p:nvSpPr>
            <p:cNvPr id="41" name="Rounded Rectangle 40"/>
            <p:cNvSpPr/>
            <p:nvPr/>
          </p:nvSpPr>
          <p:spPr>
            <a:xfrm>
              <a:off x="304800" y="4495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9120" y="4343400"/>
              <a:ext cx="5454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24000" y="4569480"/>
              <a:ext cx="18126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5F96C5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neutrinos</a:t>
              </a:r>
              <a:endParaRPr lang="en-US" sz="3200" dirty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336603" y="978694"/>
            <a:ext cx="5807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Neutrinos are fascinating and play a huge role in </a:t>
            </a:r>
            <a:r>
              <a:rPr lang="en-US" sz="3200" dirty="0" err="1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FNAL’s</a:t>
            </a:r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past, present, and future</a:t>
            </a:r>
          </a:p>
        </p:txBody>
      </p:sp>
      <p:pic>
        <p:nvPicPr>
          <p:cNvPr id="45" name="Picture 44" descr="schmitz_b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801" y="2806700"/>
            <a:ext cx="3429000" cy="22987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725701" y="5154256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Physics for Everyone Lecture Series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David Schmitz, Fermilab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April </a:t>
            </a:r>
            <a:r>
              <a:rPr lang="en-US" dirty="0">
                <a:solidFill>
                  <a:srgbClr val="FFFF00"/>
                </a:solidFill>
              </a:rPr>
              <a:t>6, 2011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" y="83403"/>
            <a:ext cx="838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8000"/>
                </a:solidFill>
                <a:effectLst>
                  <a:reflection blurRad="6350" stA="60000" endA="900" endPos="58000" dir="5400000" sy="-100000" algn="bl" rotWithShape="0"/>
                </a:effectLst>
                <a:latin typeface="Apple Casual"/>
                <a:cs typeface="Apple Casual"/>
              </a:rPr>
              <a:t>Muons</a:t>
            </a:r>
            <a:r>
              <a:rPr lang="en-US" sz="4400" b="1" dirty="0" smtClean="0">
                <a:solidFill>
                  <a:srgbClr val="008000"/>
                </a:solidFill>
                <a:effectLst>
                  <a:reflection blurRad="6350" stA="60000" endA="900" endPos="58000" dir="5400000" sy="-100000" algn="bl" rotWithShape="0"/>
                </a:effectLst>
                <a:latin typeface="Apple Casual"/>
                <a:cs typeface="Apple Casual"/>
              </a:rPr>
              <a:t> discovered in a rather unlikely place!</a:t>
            </a:r>
            <a:endParaRPr lang="en-US" sz="4400" b="1" dirty="0">
              <a:solidFill>
                <a:srgbClr val="008000"/>
              </a:solidFill>
              <a:effectLst>
                <a:reflection blurRad="6350" stA="60000" endA="900" endPos="58000" dir="5400000" sy="-100000" algn="bl" rotWithShape="0"/>
              </a:effectLst>
              <a:latin typeface="Apple Casual"/>
              <a:cs typeface="Apple Casu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828800"/>
            <a:ext cx="4554141" cy="4572000"/>
            <a:chOff x="457200" y="1828800"/>
            <a:chExt cx="4554141" cy="4572000"/>
          </a:xfrm>
        </p:grpSpPr>
        <p:pic>
          <p:nvPicPr>
            <p:cNvPr id="11" name="Picture 10" descr="Pikes Peak-7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828800"/>
              <a:ext cx="4554141" cy="4572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57200" y="1828800"/>
              <a:ext cx="3276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660066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Pike’s Peak, CO</a:t>
              </a:r>
              <a:endParaRPr lang="en-US" sz="2000" dirty="0">
                <a:solidFill>
                  <a:srgbClr val="660066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12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" y="83403"/>
            <a:ext cx="838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8000"/>
                </a:solidFill>
                <a:effectLst>
                  <a:reflection blurRad="6350" stA="60000" endA="900" endPos="58000" dir="5400000" sy="-100000" algn="bl" rotWithShape="0"/>
                </a:effectLst>
                <a:latin typeface="Apple Casual"/>
                <a:cs typeface="Apple Casual"/>
              </a:rPr>
              <a:t>Muons</a:t>
            </a:r>
            <a:r>
              <a:rPr lang="en-US" sz="4400" b="1" dirty="0" smtClean="0">
                <a:solidFill>
                  <a:srgbClr val="008000"/>
                </a:solidFill>
                <a:effectLst>
                  <a:reflection blurRad="6350" stA="60000" endA="900" endPos="58000" dir="5400000" sy="-100000" algn="bl" rotWithShape="0"/>
                </a:effectLst>
                <a:latin typeface="Apple Casual"/>
                <a:cs typeface="Apple Casual"/>
              </a:rPr>
              <a:t> discovered in a rather unlikely place!</a:t>
            </a:r>
            <a:endParaRPr lang="en-US" sz="4400" b="1" dirty="0">
              <a:solidFill>
                <a:srgbClr val="008000"/>
              </a:solidFill>
              <a:effectLst>
                <a:reflection blurRad="6350" stA="60000" endA="900" endPos="58000" dir="5400000" sy="-100000" algn="bl" rotWithShape="0"/>
              </a:effectLst>
              <a:latin typeface="Apple Casual"/>
              <a:cs typeface="Apple Casual"/>
            </a:endParaRPr>
          </a:p>
        </p:txBody>
      </p:sp>
      <p:grpSp>
        <p:nvGrpSpPr>
          <p:cNvPr id="6" name="Group 14"/>
          <p:cNvGrpSpPr/>
          <p:nvPr/>
        </p:nvGrpSpPr>
        <p:grpSpPr>
          <a:xfrm>
            <a:off x="228600" y="1676400"/>
            <a:ext cx="4554141" cy="4572000"/>
            <a:chOff x="457200" y="1828800"/>
            <a:chExt cx="4554141" cy="4572000"/>
          </a:xfrm>
        </p:grpSpPr>
        <p:pic>
          <p:nvPicPr>
            <p:cNvPr id="11" name="Picture 10" descr="Pikes Peak-7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828800"/>
              <a:ext cx="4554141" cy="4572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57200" y="1828800"/>
              <a:ext cx="3276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660066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Pike’s Peak, CO</a:t>
              </a:r>
              <a:endParaRPr lang="en-US" sz="2000" dirty="0">
                <a:solidFill>
                  <a:srgbClr val="660066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</p:grpSp>
      <p:pic>
        <p:nvPicPr>
          <p:cNvPr id="15" name="Picture 14" descr="cloudchamb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405" y="2362200"/>
            <a:ext cx="3715995" cy="3200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10200" y="19620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circa 1936 cloud chamber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13</a:t>
            </a:fld>
            <a:endParaRPr lang="en-US" dirty="0"/>
          </a:p>
        </p:txBody>
      </p:sp>
      <p:pic>
        <p:nvPicPr>
          <p:cNvPr id="26" name="Picture 4" descr="Carl D. Anders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372" y="3556979"/>
            <a:ext cx="2011680" cy="2843821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7" name="Picture 26" descr="FirstMuon.gif"/>
          <p:cNvPicPr>
            <a:picLocks noChangeAspect="1"/>
          </p:cNvPicPr>
          <p:nvPr/>
        </p:nvPicPr>
        <p:blipFill>
          <a:blip r:embed="rId3"/>
          <a:srcRect r="49020"/>
          <a:stretch>
            <a:fillRect/>
          </a:stretch>
        </p:blipFill>
        <p:spPr>
          <a:xfrm>
            <a:off x="4012625" y="1828800"/>
            <a:ext cx="3407664" cy="452405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1812" y="31050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Carl Anderson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pic>
        <p:nvPicPr>
          <p:cNvPr id="30" name="Picture 29" descr="seth_neddermey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72" y="477520"/>
            <a:ext cx="2011680" cy="25704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6200" y="76200"/>
            <a:ext cx="226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Seth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Neddermeyer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6429689" y="3198283"/>
            <a:ext cx="102658" cy="808567"/>
          </a:xfrm>
          <a:custGeom>
            <a:avLst/>
            <a:gdLst>
              <a:gd name="connsiteX0" fmla="*/ 0 w 102658"/>
              <a:gd name="connsiteY0" fmla="*/ 808567 h 808567"/>
              <a:gd name="connsiteX1" fmla="*/ 50800 w 102658"/>
              <a:gd name="connsiteY1" fmla="*/ 656167 h 808567"/>
              <a:gd name="connsiteX2" fmla="*/ 50800 w 102658"/>
              <a:gd name="connsiteY2" fmla="*/ 656167 h 808567"/>
              <a:gd name="connsiteX3" fmla="*/ 82550 w 102658"/>
              <a:gd name="connsiteY3" fmla="*/ 516467 h 808567"/>
              <a:gd name="connsiteX4" fmla="*/ 95250 w 102658"/>
              <a:gd name="connsiteY4" fmla="*/ 370417 h 808567"/>
              <a:gd name="connsiteX5" fmla="*/ 101600 w 102658"/>
              <a:gd name="connsiteY5" fmla="*/ 218017 h 808567"/>
              <a:gd name="connsiteX6" fmla="*/ 101600 w 102658"/>
              <a:gd name="connsiteY6" fmla="*/ 27517 h 808567"/>
              <a:gd name="connsiteX7" fmla="*/ 95250 w 102658"/>
              <a:gd name="connsiteY7" fmla="*/ 52917 h 8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658" h="808567">
                <a:moveTo>
                  <a:pt x="0" y="808567"/>
                </a:moveTo>
                <a:lnTo>
                  <a:pt x="50800" y="656167"/>
                </a:lnTo>
                <a:lnTo>
                  <a:pt x="50800" y="656167"/>
                </a:lnTo>
                <a:cubicBezTo>
                  <a:pt x="56092" y="632884"/>
                  <a:pt x="75142" y="564092"/>
                  <a:pt x="82550" y="516467"/>
                </a:cubicBezTo>
                <a:cubicBezTo>
                  <a:pt x="89958" y="468842"/>
                  <a:pt x="92075" y="420159"/>
                  <a:pt x="95250" y="370417"/>
                </a:cubicBezTo>
                <a:cubicBezTo>
                  <a:pt x="98425" y="320675"/>
                  <a:pt x="100542" y="275167"/>
                  <a:pt x="101600" y="218017"/>
                </a:cubicBezTo>
                <a:cubicBezTo>
                  <a:pt x="102658" y="160867"/>
                  <a:pt x="102658" y="55034"/>
                  <a:pt x="101600" y="27517"/>
                </a:cubicBezTo>
                <a:cubicBezTo>
                  <a:pt x="100542" y="0"/>
                  <a:pt x="95250" y="52917"/>
                  <a:pt x="95250" y="52917"/>
                </a:cubicBezTo>
              </a:path>
            </a:pathLst>
          </a:cu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econdMuon.gif"/>
          <p:cNvPicPr>
            <a:picLocks noChangeAspect="1"/>
          </p:cNvPicPr>
          <p:nvPr/>
        </p:nvPicPr>
        <p:blipFill>
          <a:blip r:embed="rId5"/>
          <a:srcRect r="43369"/>
          <a:stretch>
            <a:fillRect/>
          </a:stretch>
        </p:blipFill>
        <p:spPr>
          <a:xfrm>
            <a:off x="3838889" y="1828800"/>
            <a:ext cx="3781111" cy="4572000"/>
          </a:xfrm>
          <a:prstGeom prst="rect">
            <a:avLst/>
          </a:prstGeom>
        </p:spPr>
      </p:pic>
      <p:sp>
        <p:nvSpPr>
          <p:cNvPr id="50" name="Freeform 49"/>
          <p:cNvSpPr/>
          <p:nvPr/>
        </p:nvSpPr>
        <p:spPr>
          <a:xfrm>
            <a:off x="5540689" y="3505200"/>
            <a:ext cx="355600" cy="2076450"/>
          </a:xfrm>
          <a:custGeom>
            <a:avLst/>
            <a:gdLst>
              <a:gd name="connsiteX0" fmla="*/ 228600 w 228600"/>
              <a:gd name="connsiteY0" fmla="*/ 0 h 1511300"/>
              <a:gd name="connsiteX1" fmla="*/ 177800 w 228600"/>
              <a:gd name="connsiteY1" fmla="*/ 215900 h 1511300"/>
              <a:gd name="connsiteX2" fmla="*/ 133350 w 228600"/>
              <a:gd name="connsiteY2" fmla="*/ 495300 h 1511300"/>
              <a:gd name="connsiteX3" fmla="*/ 82550 w 228600"/>
              <a:gd name="connsiteY3" fmla="*/ 838200 h 1511300"/>
              <a:gd name="connsiteX4" fmla="*/ 31750 w 228600"/>
              <a:gd name="connsiteY4" fmla="*/ 1263650 h 1511300"/>
              <a:gd name="connsiteX5" fmla="*/ 0 w 228600"/>
              <a:gd name="connsiteY5" fmla="*/ 151130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" h="1511300">
                <a:moveTo>
                  <a:pt x="228600" y="0"/>
                </a:moveTo>
                <a:cubicBezTo>
                  <a:pt x="211137" y="66675"/>
                  <a:pt x="193675" y="133350"/>
                  <a:pt x="177800" y="215900"/>
                </a:cubicBezTo>
                <a:cubicBezTo>
                  <a:pt x="161925" y="298450"/>
                  <a:pt x="149225" y="391583"/>
                  <a:pt x="133350" y="495300"/>
                </a:cubicBezTo>
                <a:cubicBezTo>
                  <a:pt x="117475" y="599017"/>
                  <a:pt x="99483" y="710142"/>
                  <a:pt x="82550" y="838200"/>
                </a:cubicBezTo>
                <a:cubicBezTo>
                  <a:pt x="65617" y="966258"/>
                  <a:pt x="45508" y="1151467"/>
                  <a:pt x="31750" y="1263650"/>
                </a:cubicBezTo>
                <a:cubicBezTo>
                  <a:pt x="17992" y="1375833"/>
                  <a:pt x="0" y="1511300"/>
                  <a:pt x="0" y="1511300"/>
                </a:cubicBezTo>
              </a:path>
            </a:pathLst>
          </a:cu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514600" y="76200"/>
            <a:ext cx="6400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Can you spot the </a:t>
            </a:r>
            <a:r>
              <a:rPr lang="en-US" sz="3200" dirty="0" err="1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in these original cloud chamber photos?</a:t>
            </a:r>
          </a:p>
          <a:p>
            <a:pPr algn="ctr"/>
            <a:r>
              <a:rPr lang="en-US" sz="2400" dirty="0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Hint…they make thicker tracks</a:t>
            </a:r>
          </a:p>
        </p:txBody>
      </p:sp>
      <p:pic>
        <p:nvPicPr>
          <p:cNvPr id="52" name="Picture 51" descr="nobelpriz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130A0D"/>
              </a:clrFrom>
              <a:clrTo>
                <a:srgbClr val="130A0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4150" y="4800600"/>
            <a:ext cx="137485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435150" y="6019800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1936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14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66999" y="106740"/>
            <a:ext cx="6400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Why would they want to take their state of the art equipment to the top of a mountain?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43841" y="1504890"/>
            <a:ext cx="8111460" cy="4895910"/>
            <a:chOff x="243841" y="1504890"/>
            <a:chExt cx="8111460" cy="4895910"/>
          </a:xfrm>
        </p:grpSpPr>
        <p:grpSp>
          <p:nvGrpSpPr>
            <p:cNvPr id="24" name="Group 23"/>
            <p:cNvGrpSpPr/>
            <p:nvPr/>
          </p:nvGrpSpPr>
          <p:grpSpPr>
            <a:xfrm>
              <a:off x="243841" y="1504890"/>
              <a:ext cx="8111460" cy="4678978"/>
              <a:chOff x="243841" y="1504890"/>
              <a:chExt cx="8111460" cy="4678978"/>
            </a:xfrm>
          </p:grpSpPr>
          <p:pic>
            <p:nvPicPr>
              <p:cNvPr id="17" name="Picture 16" descr="hess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3841" y="1874521"/>
                <a:ext cx="2880359" cy="3840479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505200" y="1900535"/>
                <a:ext cx="485010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rgbClr val="FF6FCF"/>
                    </a:solidFill>
                    <a:effectLst>
                      <a:outerShdw blurRad="50800" dist="38100" dir="2700000" algn="br">
                        <a:srgbClr val="000000">
                          <a:alpha val="43000"/>
                        </a:srgbClr>
                      </a:outerShdw>
                      <a:reflection stA="0" endPos="0" dir="5400000" sy="-100000" algn="bl" rotWithShape="0"/>
                    </a:effectLst>
                    <a:latin typeface="Apple Casual"/>
                    <a:cs typeface="Apple Casual"/>
                  </a:rPr>
                  <a:t>To get closer to the source!</a:t>
                </a:r>
                <a:endParaRPr lang="en-US" sz="28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38200" y="1504890"/>
                <a:ext cx="1828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br">
                        <a:srgbClr val="000000">
                          <a:alpha val="43000"/>
                        </a:srgbClr>
                      </a:outerShdw>
                      <a:reflection stA="0" endPos="0" dir="5400000" sy="-100000" algn="bl" rotWithShape="0"/>
                    </a:effectLst>
                    <a:latin typeface="Apple Casual"/>
                    <a:cs typeface="Apple Casual"/>
                  </a:rPr>
                  <a:t>Victor Hess</a:t>
                </a:r>
                <a:endParaRPr lang="en-US" sz="20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endParaRPr>
              </a:p>
            </p:txBody>
          </p:sp>
          <p:pic>
            <p:nvPicPr>
              <p:cNvPr id="20" name="Picture 19" descr="Hess_electroscope.jpg"/>
              <p:cNvPicPr>
                <a:picLocks noChangeAspect="1"/>
              </p:cNvPicPr>
              <p:nvPr/>
            </p:nvPicPr>
            <p:blipFill>
              <a:blip r:embed="rId3"/>
              <a:srcRect t="7143" b="7143"/>
              <a:stretch>
                <a:fillRect/>
              </a:stretch>
            </p:blipFill>
            <p:spPr>
              <a:xfrm>
                <a:off x="4267200" y="3200400"/>
                <a:ext cx="3200400" cy="2743200"/>
              </a:xfrm>
              <a:prstGeom prst="rect">
                <a:avLst/>
              </a:prstGeom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572000" y="2743200"/>
                <a:ext cx="2895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br">
                        <a:srgbClr val="000000">
                          <a:alpha val="43000"/>
                        </a:srgbClr>
                      </a:outerShdw>
                      <a:reflection stA="0" endPos="0" dir="5400000" sy="-100000" algn="bl" rotWithShape="0"/>
                    </a:effectLst>
                    <a:latin typeface="Apple Casual"/>
                    <a:cs typeface="Apple Casual"/>
                  </a:rPr>
                  <a:t>1911-13 electroscope</a:t>
                </a:r>
                <a:endParaRPr lang="en-US" sz="20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endParaRPr>
              </a:p>
            </p:txBody>
          </p:sp>
          <p:pic>
            <p:nvPicPr>
              <p:cNvPr id="22" name="Picture 21" descr="nobelprize.jp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130A0D"/>
                  </a:clrFrom>
                  <a:clrTo>
                    <a:srgbClr val="130A0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79574" y="4812268"/>
                <a:ext cx="1374850" cy="13716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2360574" y="6031468"/>
              <a:ext cx="6526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1936</a:t>
              </a:r>
              <a:endParaRPr lang="en-US" dirty="0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15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3841" y="106740"/>
            <a:ext cx="88239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Cosmic ray research is very active today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60299" y="722293"/>
            <a:ext cx="6831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Most energetic particle interactions ever observed…where do they come from?</a:t>
            </a:r>
          </a:p>
        </p:txBody>
      </p:sp>
      <p:pic>
        <p:nvPicPr>
          <p:cNvPr id="16" name="Picture 15" descr="auger_desig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09800"/>
            <a:ext cx="3553302" cy="3657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43400" y="33528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Fermilab astrophysics group heavily involved in Auger observatory in Argentina (1200 sq. miles) 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16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4800" y="3048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3048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Simulation of cosmic ray event in Auger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6" name="proton19ev_cosmus.mpe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73502" y="1295400"/>
            <a:ext cx="7341898" cy="50292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04800" y="762000"/>
            <a:ext cx="6831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electrons</a:t>
            </a:r>
          </a:p>
          <a:p>
            <a:r>
              <a:rPr lang="en-US" sz="2800" dirty="0" err="1" smtClean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2800" dirty="0" smtClean="0">
              <a:solidFill>
                <a:srgbClr val="FF00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17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4800" y="3048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3048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Simulation of cosmic ray event </a:t>
            </a:r>
            <a:r>
              <a:rPr lang="en-US" sz="2800" smtClean="0">
                <a:solidFill>
                  <a:schemeClr val="bg1"/>
                </a:solidFill>
              </a:rPr>
              <a:t>in Auger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4800" y="762000"/>
            <a:ext cx="6831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electrons</a:t>
            </a:r>
          </a:p>
          <a:p>
            <a:r>
              <a:rPr lang="en-US" sz="2800" dirty="0" err="1" smtClean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2800" dirty="0" smtClean="0">
              <a:solidFill>
                <a:srgbClr val="FF00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2128897"/>
            <a:ext cx="64931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Auger uses </a:t>
            </a:r>
            <a:r>
              <a:rPr lang="en-US" sz="3200" dirty="0" err="1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produced in cosmic ray interactions to study the cosmic ray interactions themselves!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45720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What are</a:t>
            </a:r>
            <a:r>
              <a:rPr lang="en-US" sz="44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</a:t>
            </a:r>
            <a:r>
              <a:rPr lang="en-US" sz="44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r>
              <a:rPr lang="en-US" sz="44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?</a:t>
            </a:r>
          </a:p>
        </p:txBody>
      </p:sp>
      <p:grpSp>
        <p:nvGrpSpPr>
          <p:cNvPr id="5" name="Group 11"/>
          <p:cNvGrpSpPr/>
          <p:nvPr/>
        </p:nvGrpSpPr>
        <p:grpSpPr>
          <a:xfrm>
            <a:off x="937881" y="-121860"/>
            <a:ext cx="1119519" cy="1569660"/>
            <a:chOff x="3173201" y="4243629"/>
            <a:chExt cx="1119519" cy="1569660"/>
          </a:xfrm>
        </p:grpSpPr>
        <p:sp>
          <p:nvSpPr>
            <p:cNvPr id="13" name="TextBox 12"/>
            <p:cNvSpPr txBox="1">
              <a:spLocks noChangeAspect="1"/>
            </p:cNvSpPr>
            <p:nvPr/>
          </p:nvSpPr>
          <p:spPr>
            <a:xfrm>
              <a:off x="3173201" y="4243629"/>
              <a:ext cx="11195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m</a:t>
              </a:r>
              <a:endParaRPr lang="en-US" sz="96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pic>
          <p:nvPicPr>
            <p:cNvPr id="14" name="Picture 13" descr="11949865441349809007iris_and_pupil_chris_hin_01.svg.med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1400" y="5044440"/>
              <a:ext cx="164592" cy="164592"/>
            </a:xfrm>
            <a:prstGeom prst="rect">
              <a:avLst/>
            </a:prstGeom>
          </p:spPr>
        </p:pic>
        <p:pic>
          <p:nvPicPr>
            <p:cNvPr id="15" name="Picture 14" descr="11949865441349809007iris_and_pupil_chris_hin_01.svg.med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5044440"/>
              <a:ext cx="164592" cy="16459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1828800"/>
            <a:ext cx="5807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Physicists in 1936 were </a:t>
            </a:r>
          </a:p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just as puzzled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04800" y="4572000"/>
            <a:ext cx="259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600" u="none" dirty="0">
                <a:solidFill>
                  <a:schemeClr val="bg1"/>
                </a:solidFill>
                <a:latin typeface="Comic Sans MS" charset="0"/>
              </a:rPr>
              <a:t>I. I. Rabi</a:t>
            </a:r>
          </a:p>
        </p:txBody>
      </p:sp>
      <p:pic>
        <p:nvPicPr>
          <p:cNvPr id="17" name="Picture 5" descr="rabi-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2738" y="3124200"/>
            <a:ext cx="2395537" cy="3352800"/>
          </a:xfrm>
          <a:prstGeom prst="rect">
            <a:avLst/>
          </a:prstGeom>
          <a:noFill/>
        </p:spPr>
      </p:pic>
      <p:pic>
        <p:nvPicPr>
          <p:cNvPr id="18" name="Picture 6" descr="muon_or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438400"/>
            <a:ext cx="3810000" cy="2374900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5025950" y="5193268"/>
            <a:ext cx="1374850" cy="1588532"/>
            <a:chOff x="5025950" y="5193268"/>
            <a:chExt cx="1374850" cy="1588532"/>
          </a:xfrm>
        </p:grpSpPr>
        <p:pic>
          <p:nvPicPr>
            <p:cNvPr id="19" name="Picture 18" descr="nobelpriz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130A0D"/>
                </a:clrFrom>
                <a:clrTo>
                  <a:srgbClr val="130A0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25950" y="5193268"/>
              <a:ext cx="1374850" cy="13716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406950" y="6412468"/>
              <a:ext cx="6526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1944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19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04800" y="533400"/>
            <a:ext cx="1066800" cy="1066800"/>
            <a:chOff x="304800" y="533400"/>
            <a:chExt cx="1066800" cy="1066800"/>
          </a:xfrm>
        </p:grpSpPr>
        <p:sp>
          <p:nvSpPr>
            <p:cNvPr id="13" name="Rounded Rectangle 12"/>
            <p:cNvSpPr/>
            <p:nvPr/>
          </p:nvSpPr>
          <p:spPr>
            <a:xfrm>
              <a:off x="304800" y="68580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120" y="53340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4800" y="1600200"/>
            <a:ext cx="1066800" cy="1066800"/>
            <a:chOff x="304800" y="1600200"/>
            <a:chExt cx="10668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304800" y="175260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9120" y="160020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04800" y="2819400"/>
            <a:ext cx="1066800" cy="914400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9120" y="2667000"/>
            <a:ext cx="508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pple Casual"/>
                <a:cs typeface="Apple Casual"/>
              </a:rPr>
              <a:t>e</a:t>
            </a:r>
          </a:p>
        </p:txBody>
      </p: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14600" y="152400"/>
            <a:ext cx="5883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And then a major case of mistaken identity ensued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76800" y="259080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32" name="TextBox 31"/>
          <p:cNvSpPr txBox="1"/>
          <p:nvPr/>
        </p:nvSpPr>
        <p:spPr>
          <a:xfrm>
            <a:off x="5222971" y="2581870"/>
            <a:ext cx="492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?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pic>
        <p:nvPicPr>
          <p:cNvPr id="34" name="Picture 33" descr="phoneCord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65181" y="1219200"/>
            <a:ext cx="2388219" cy="2286000"/>
          </a:xfrm>
          <a:prstGeom prst="rect">
            <a:avLst/>
          </a:prstGeom>
        </p:spPr>
      </p:pic>
      <p:pic>
        <p:nvPicPr>
          <p:cNvPr id="35" name="Picture 34" descr="phoneCord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67000" y="1219200"/>
            <a:ext cx="2388219" cy="2286000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6" name="TextBox 35"/>
          <p:cNvSpPr txBox="1"/>
          <p:nvPr/>
        </p:nvSpPr>
        <p:spPr>
          <a:xfrm>
            <a:off x="4923093" y="4953000"/>
            <a:ext cx="4525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99694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Called it the</a:t>
            </a:r>
            <a:r>
              <a:rPr lang="en-US" sz="2800" dirty="0" smtClean="0">
                <a:solidFill>
                  <a:srgbClr val="D99694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“mu</a:t>
            </a:r>
            <a:r>
              <a:rPr lang="en-US" sz="2800" dirty="0" smtClean="0">
                <a:solidFill>
                  <a:srgbClr val="D99694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-meson”</a:t>
            </a:r>
            <a:endParaRPr lang="en-US" sz="2800" dirty="0">
              <a:solidFill>
                <a:srgbClr val="D99694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pic>
        <p:nvPicPr>
          <p:cNvPr id="39" name="Picture 6" descr="Hideki_yukawa"/>
          <p:cNvPicPr>
            <a:picLocks noChangeAspect="1" noChangeArrowheads="1"/>
          </p:cNvPicPr>
          <p:nvPr/>
        </p:nvPicPr>
        <p:blipFill>
          <a:blip r:embed="rId3"/>
          <a:srcRect l="9096" r="2481" b="5333"/>
          <a:stretch>
            <a:fillRect/>
          </a:stretch>
        </p:blipFill>
        <p:spPr bwMode="auto">
          <a:xfrm>
            <a:off x="1981200" y="3657600"/>
            <a:ext cx="1962015" cy="2743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0" name="Picture 39" descr="nobelpriz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130A0D"/>
              </a:clrFrom>
              <a:clrTo>
                <a:srgbClr val="130A0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400" y="4876800"/>
            <a:ext cx="1374850" cy="13716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962400" y="6096000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1949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057400" y="32574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Hideki Yukawa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pic>
        <p:nvPicPr>
          <p:cNvPr id="49" name="Picture 48" descr="carbon.atom.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57200"/>
            <a:ext cx="2280491" cy="2286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132099" y="3855184"/>
            <a:ext cx="40119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Predicted the existence of a particle that allowed protons and neutrons to communicate.  Called it the meson (Greek “</a:t>
            </a:r>
            <a:r>
              <a:rPr lang="en-US" sz="2000" dirty="0" err="1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mesos</a:t>
            </a:r>
            <a:r>
              <a:rPr lang="en-US" sz="2000" dirty="0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”: intermediate)</a:t>
            </a:r>
            <a:endParaRPr lang="en-US" sz="2000" dirty="0"/>
          </a:p>
        </p:txBody>
      </p:sp>
      <p:sp>
        <p:nvSpPr>
          <p:cNvPr id="51" name="Rectangle 50"/>
          <p:cNvSpPr/>
          <p:nvPr/>
        </p:nvSpPr>
        <p:spPr>
          <a:xfrm>
            <a:off x="5132099" y="3855184"/>
            <a:ext cx="40119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Anderson’s </a:t>
            </a:r>
            <a:r>
              <a:rPr lang="en-US" sz="2000" dirty="0" err="1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2000" dirty="0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even had the correct mass as predicted by Yukawa</a:t>
            </a:r>
            <a:endParaRPr lang="en-US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5.55556E-6 C 0.14166 0.02869 0.2835 0.0574 0.34166 0.07221 C 0.39982 0.08703 0.37412 0.08795 0.3486 0.08888 " pathEditMode="relative" ptsTypes="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65833 -0.066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" y="-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0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457200"/>
            <a:ext cx="51054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What are</a:t>
            </a:r>
            <a:r>
              <a:rPr lang="en-US" sz="44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</a:t>
            </a:r>
            <a:r>
              <a:rPr lang="en-US" sz="44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r>
              <a:rPr lang="en-US" sz="44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981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What are they good for?</a:t>
            </a:r>
            <a:endParaRPr lang="en-US" sz="4400" dirty="0">
              <a:solidFill>
                <a:srgbClr val="0080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35052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Why are they important to Fermilab?</a:t>
            </a:r>
            <a:endParaRPr lang="en-US" sz="4800" dirty="0">
              <a:solidFill>
                <a:schemeClr val="accent1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937881" y="-121860"/>
            <a:ext cx="111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endParaRPr lang="en-US" sz="96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14" name="Picture 13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80" y="678951"/>
            <a:ext cx="164592" cy="164592"/>
          </a:xfrm>
          <a:prstGeom prst="rect">
            <a:avLst/>
          </a:prstGeom>
        </p:spPr>
      </p:pic>
      <p:pic>
        <p:nvPicPr>
          <p:cNvPr id="15" name="Picture 14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80" y="678951"/>
            <a:ext cx="164592" cy="164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20</a:t>
            </a:fld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04800" y="685800"/>
            <a:ext cx="1066800" cy="91440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9120" y="53340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pple Casual"/>
                <a:cs typeface="Apple Casual"/>
              </a:rPr>
              <a:t>p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" y="1752600"/>
            <a:ext cx="106680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120" y="160020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pple Casual"/>
                <a:cs typeface="Apple Casual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29000" y="304800"/>
            <a:ext cx="5578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We now know Yukawa’s particle does exist and we call it a </a:t>
            </a:r>
            <a:r>
              <a:rPr lang="en-US" sz="3200" dirty="0" smtClean="0">
                <a:solidFill>
                  <a:srgbClr val="D99694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“</a:t>
            </a:r>
            <a:r>
              <a:rPr lang="en-US" sz="3200" dirty="0" err="1" smtClean="0">
                <a:solidFill>
                  <a:srgbClr val="D99694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pion</a:t>
            </a:r>
            <a:r>
              <a:rPr lang="en-US" sz="3200" dirty="0" smtClean="0">
                <a:solidFill>
                  <a:srgbClr val="D99694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or pi-meson”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24000" y="13805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797472" y="12864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57929" y="2158424"/>
            <a:ext cx="12614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D99694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pions</a:t>
            </a:r>
            <a:endParaRPr lang="en-US" sz="3200" dirty="0">
              <a:solidFill>
                <a:srgbClr val="D99694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57200" y="609600"/>
            <a:ext cx="8428677" cy="5867399"/>
            <a:chOff x="457200" y="609600"/>
            <a:chExt cx="8428677" cy="5867399"/>
          </a:xfrm>
        </p:grpSpPr>
        <p:pic>
          <p:nvPicPr>
            <p:cNvPr id="44" name="Picture 43" descr="671px-Standard_Model_From_Fermi_Lab.jpg"/>
            <p:cNvPicPr>
              <a:picLocks noChangeAspect="1"/>
            </p:cNvPicPr>
            <p:nvPr/>
          </p:nvPicPr>
          <p:blipFill>
            <a:blip r:embed="rId2"/>
            <a:srcRect r="56834" b="59396"/>
            <a:stretch>
              <a:fillRect/>
            </a:stretch>
          </p:blipFill>
          <p:spPr>
            <a:xfrm>
              <a:off x="4267200" y="1754124"/>
              <a:ext cx="3537204" cy="2970276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1371600" y="2667000"/>
              <a:ext cx="3581400" cy="2057400"/>
            </a:xfrm>
            <a:prstGeom prst="line">
              <a:avLst/>
            </a:prstGeom>
            <a:ln w="254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295400" y="609600"/>
              <a:ext cx="3581400" cy="2057400"/>
            </a:xfrm>
            <a:prstGeom prst="line">
              <a:avLst/>
            </a:prstGeom>
            <a:ln w="254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57200" y="4907339"/>
              <a:ext cx="84286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5F96C5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In fact, we know much more…protons, neutrons, and </a:t>
              </a:r>
              <a:r>
                <a:rPr lang="en-US" sz="3200" dirty="0" err="1" smtClean="0">
                  <a:solidFill>
                    <a:srgbClr val="5F96C5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pions</a:t>
              </a:r>
              <a:r>
                <a:rPr lang="en-US" sz="3200" dirty="0" smtClean="0">
                  <a:solidFill>
                    <a:srgbClr val="5F96C5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 are really composed of more fundamental “quarks”!</a:t>
              </a:r>
              <a:endParaRPr lang="en-US" sz="3200" dirty="0" smtClean="0">
                <a:solidFill>
                  <a:srgbClr val="D99694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21</a:t>
            </a:fld>
            <a:endParaRPr lang="en-US" dirty="0"/>
          </a:p>
        </p:txBody>
      </p:sp>
      <p:grpSp>
        <p:nvGrpSpPr>
          <p:cNvPr id="5" name="Group 11"/>
          <p:cNvGrpSpPr/>
          <p:nvPr/>
        </p:nvGrpSpPr>
        <p:grpSpPr>
          <a:xfrm>
            <a:off x="304800" y="5334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1600200" y="2667000"/>
            <a:ext cx="1066800" cy="1066800"/>
            <a:chOff x="1524000" y="4047530"/>
            <a:chExt cx="1066800" cy="1066800"/>
          </a:xfrm>
        </p:grpSpPr>
        <p:sp>
          <p:nvSpPr>
            <p:cNvPr id="27" name="Rounded Rectangle 26"/>
            <p:cNvSpPr/>
            <p:nvPr/>
          </p:nvSpPr>
          <p:spPr>
            <a:xfrm>
              <a:off x="1524000" y="419993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320" y="4047530"/>
              <a:ext cx="583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2209800"/>
            <a:ext cx="1261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>
              <a:solidFill>
                <a:schemeClr val="accent3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45720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What are</a:t>
            </a:r>
            <a:r>
              <a:rPr lang="en-US" sz="44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 </a:t>
            </a:r>
            <a:r>
              <a:rPr lang="en-US" sz="44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muons</a:t>
            </a:r>
            <a:r>
              <a:rPr lang="en-US" sz="44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600200" y="12281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73672" y="11340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7999" y="1097340"/>
            <a:ext cx="5959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As far as we can tell they are exactly like electrons…only 200 times heavier</a:t>
            </a:r>
          </a:p>
        </p:txBody>
      </p:sp>
      <p:pic>
        <p:nvPicPr>
          <p:cNvPr id="31" name="Picture 30" descr="Caterpillar-797B-Dump-Truck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98" y="2743200"/>
            <a:ext cx="4674802" cy="3657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22</a:t>
            </a:fld>
            <a:endParaRPr lang="en-US" dirty="0"/>
          </a:p>
        </p:txBody>
      </p:sp>
      <p:grpSp>
        <p:nvGrpSpPr>
          <p:cNvPr id="5" name="Group 11"/>
          <p:cNvGrpSpPr/>
          <p:nvPr/>
        </p:nvGrpSpPr>
        <p:grpSpPr>
          <a:xfrm>
            <a:off x="304800" y="5334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1600200" y="2667000"/>
            <a:ext cx="1066800" cy="1066800"/>
            <a:chOff x="1524000" y="4047530"/>
            <a:chExt cx="1066800" cy="1066800"/>
          </a:xfrm>
        </p:grpSpPr>
        <p:sp>
          <p:nvSpPr>
            <p:cNvPr id="27" name="Rounded Rectangle 26"/>
            <p:cNvSpPr/>
            <p:nvPr/>
          </p:nvSpPr>
          <p:spPr>
            <a:xfrm>
              <a:off x="1524000" y="419993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320" y="4047530"/>
              <a:ext cx="583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2209800"/>
            <a:ext cx="1261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>
              <a:solidFill>
                <a:schemeClr val="accent3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0399" y="268069"/>
            <a:ext cx="563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/electron similarities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00200" y="12281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73672" y="11340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1066800"/>
            <a:ext cx="5959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Fundamental…don’t seem to be made of parts like protons, and neutrons…no spatial extent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369336" y="3048000"/>
            <a:ext cx="3098264" cy="2743200"/>
            <a:chOff x="4293136" y="3200400"/>
            <a:chExt cx="3098264" cy="27432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5536" y="3200400"/>
              <a:ext cx="2945864" cy="27432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293136" y="3200400"/>
              <a:ext cx="27253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Protons made of stuff</a:t>
              </a:r>
            </a:p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23</a:t>
            </a:fld>
            <a:endParaRPr lang="en-US" dirty="0"/>
          </a:p>
        </p:txBody>
      </p:sp>
      <p:grpSp>
        <p:nvGrpSpPr>
          <p:cNvPr id="5" name="Group 11"/>
          <p:cNvGrpSpPr/>
          <p:nvPr/>
        </p:nvGrpSpPr>
        <p:grpSpPr>
          <a:xfrm>
            <a:off x="304800" y="5334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1600200" y="2667000"/>
            <a:ext cx="1066800" cy="1066800"/>
            <a:chOff x="1524000" y="4047530"/>
            <a:chExt cx="1066800" cy="1066800"/>
          </a:xfrm>
        </p:grpSpPr>
        <p:sp>
          <p:nvSpPr>
            <p:cNvPr id="27" name="Rounded Rectangle 26"/>
            <p:cNvSpPr/>
            <p:nvPr/>
          </p:nvSpPr>
          <p:spPr>
            <a:xfrm>
              <a:off x="1524000" y="419993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320" y="4047530"/>
              <a:ext cx="583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2209800"/>
            <a:ext cx="1261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>
              <a:solidFill>
                <a:schemeClr val="accent3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0399" y="268069"/>
            <a:ext cx="563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/electron similarities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00200" y="12281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73672" y="11340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1066800"/>
            <a:ext cx="5959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They have the same electrical charge</a:t>
            </a:r>
          </a:p>
        </p:txBody>
      </p:sp>
      <p:pic>
        <p:nvPicPr>
          <p:cNvPr id="34" name="Picture 33" descr="plate1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2590800"/>
            <a:ext cx="5334000" cy="3200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53200" y="3352800"/>
            <a:ext cx="1295400" cy="15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24</a:t>
            </a:fld>
            <a:endParaRPr lang="en-US" dirty="0"/>
          </a:p>
        </p:txBody>
      </p:sp>
      <p:grpSp>
        <p:nvGrpSpPr>
          <p:cNvPr id="5" name="Group 11"/>
          <p:cNvGrpSpPr/>
          <p:nvPr/>
        </p:nvGrpSpPr>
        <p:grpSpPr>
          <a:xfrm>
            <a:off x="304800" y="5334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1600200" y="2667000"/>
            <a:ext cx="1066800" cy="1066800"/>
            <a:chOff x="1524000" y="4047530"/>
            <a:chExt cx="1066800" cy="1066800"/>
          </a:xfrm>
        </p:grpSpPr>
        <p:sp>
          <p:nvSpPr>
            <p:cNvPr id="27" name="Rounded Rectangle 26"/>
            <p:cNvSpPr/>
            <p:nvPr/>
          </p:nvSpPr>
          <p:spPr>
            <a:xfrm>
              <a:off x="1524000" y="419993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320" y="4047530"/>
              <a:ext cx="583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2209800"/>
            <a:ext cx="1261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>
              <a:solidFill>
                <a:schemeClr val="accent3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0399" y="268069"/>
            <a:ext cx="563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/electron similarities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00200" y="12281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73672" y="11340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1066800"/>
            <a:ext cx="59597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They both have spin</a:t>
            </a:r>
          </a:p>
        </p:txBody>
      </p:sp>
      <p:pic>
        <p:nvPicPr>
          <p:cNvPr id="29" name="Picture 28" descr="inception-spinning-top_01flick3rfade_fcc.jpg%3Fw%3D490%26h%3D3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551" y="2057400"/>
            <a:ext cx="5475449" cy="3657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/>
          <p:cNvCxnSpPr/>
          <p:nvPr/>
        </p:nvCxnSpPr>
        <p:spPr>
          <a:xfrm rot="5400000" flipH="1" flipV="1">
            <a:off x="4347865" y="4424065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25</a:t>
            </a:fld>
            <a:endParaRPr lang="en-US" dirty="0"/>
          </a:p>
        </p:txBody>
      </p:sp>
      <p:grpSp>
        <p:nvGrpSpPr>
          <p:cNvPr id="5" name="Group 11"/>
          <p:cNvGrpSpPr/>
          <p:nvPr/>
        </p:nvGrpSpPr>
        <p:grpSpPr>
          <a:xfrm>
            <a:off x="304800" y="5334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1600200" y="2667000"/>
            <a:ext cx="1066800" cy="1066800"/>
            <a:chOff x="1524000" y="4047530"/>
            <a:chExt cx="1066800" cy="1066800"/>
          </a:xfrm>
        </p:grpSpPr>
        <p:sp>
          <p:nvSpPr>
            <p:cNvPr id="27" name="Rounded Rectangle 26"/>
            <p:cNvSpPr/>
            <p:nvPr/>
          </p:nvSpPr>
          <p:spPr>
            <a:xfrm>
              <a:off x="1524000" y="419993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320" y="4047530"/>
              <a:ext cx="583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2209800"/>
            <a:ext cx="1261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>
              <a:solidFill>
                <a:schemeClr val="accent3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0399" y="268069"/>
            <a:ext cx="563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/electron similarities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00200" y="12281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73672" y="11340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0400" y="10668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Spin precession in a </a:t>
            </a:r>
            <a:r>
              <a:rPr lang="en-US" sz="3200" dirty="0" smtClean="0">
                <a:solidFill>
                  <a:srgbClr val="DDBF89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magnetic field</a:t>
            </a:r>
          </a:p>
        </p:txBody>
      </p:sp>
      <p:pic>
        <p:nvPicPr>
          <p:cNvPr id="31" name="Picture 30" descr="Gyroscope_precession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2590800"/>
            <a:ext cx="3200400" cy="32004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5400000" flipH="1" flipV="1">
            <a:off x="5947270" y="4414341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2748459" y="4414341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9120" y="53340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pple Casual"/>
                <a:cs typeface="Apple Casual"/>
              </a:rPr>
              <a:t>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9120" y="268069"/>
            <a:ext cx="81076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In fact, they were so similar, scientists wondered if </a:t>
            </a:r>
            <a:r>
              <a:rPr lang="en-US" sz="36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were electrons in some excited state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0294" y="2660055"/>
            <a:ext cx="3294906" cy="290254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C:\Users\norman\Desktop\muon_point_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2691" y="4050625"/>
            <a:ext cx="478506" cy="479835"/>
          </a:xfrm>
          <a:prstGeom prst="rect">
            <a:avLst/>
          </a:prstGeom>
          <a:noFill/>
        </p:spPr>
      </p:pic>
      <p:pic>
        <p:nvPicPr>
          <p:cNvPr id="26" name="Picture 25" descr="x-r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60000">
            <a:off x="2435673" y="2870814"/>
            <a:ext cx="215647" cy="1457893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10800000" flipV="1">
            <a:off x="641826" y="4617766"/>
            <a:ext cx="686369" cy="43980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216312" y="4290654"/>
            <a:ext cx="465257" cy="649552"/>
            <a:chOff x="4025610" y="5220929"/>
            <a:chExt cx="465257" cy="649552"/>
          </a:xfrm>
        </p:grpSpPr>
        <p:pic>
          <p:nvPicPr>
            <p:cNvPr id="32" name="Picture 2" descr="C:\Users\norman\Desktop\Presentation Graphics\electro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25610" y="5220929"/>
              <a:ext cx="461688" cy="501445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4144297" y="5501149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578884" y="3115270"/>
            <a:ext cx="583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7547" y="3886200"/>
            <a:ext cx="508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pple Casual"/>
                <a:cs typeface="Apple Casual"/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38747" y="2438400"/>
            <a:ext cx="469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latin typeface="Symbol" charset="2"/>
                <a:cs typeface="Symbol" charset="2"/>
              </a:rPr>
              <a:t>g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740222" y="2285988"/>
            <a:ext cx="5934942" cy="3657612"/>
            <a:chOff x="2740222" y="2285988"/>
            <a:chExt cx="5934942" cy="3657612"/>
          </a:xfrm>
        </p:grpSpPr>
        <p:pic>
          <p:nvPicPr>
            <p:cNvPr id="44" name="Picture 2" descr="C:\Users\norman\Desktop\lfv_history_with_mu2e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19400" y="2286000"/>
              <a:ext cx="5855764" cy="365760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45" name="TextBox 44"/>
            <p:cNvSpPr txBox="1"/>
            <p:nvPr/>
          </p:nvSpPr>
          <p:spPr>
            <a:xfrm rot="16200000">
              <a:off x="1065305" y="3960905"/>
              <a:ext cx="3657612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Level at which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muons</a:t>
              </a:r>
              <a:r>
                <a:rPr lang="en-US" sz="1400" dirty="0" smtClean="0">
                  <a:solidFill>
                    <a:srgbClr val="FF0000"/>
                  </a:solidFill>
                </a:rPr>
                <a:t> convert to electrons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38588" y="5635822"/>
              <a:ext cx="3657612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Year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0521 0.0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4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27</a:t>
            </a:fld>
            <a:endParaRPr lang="en-US" dirty="0"/>
          </a:p>
        </p:txBody>
      </p:sp>
      <p:grpSp>
        <p:nvGrpSpPr>
          <p:cNvPr id="5" name="Group 11"/>
          <p:cNvGrpSpPr/>
          <p:nvPr/>
        </p:nvGrpSpPr>
        <p:grpSpPr>
          <a:xfrm>
            <a:off x="304800" y="5334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1600200" y="2667000"/>
            <a:ext cx="1066800" cy="1066800"/>
            <a:chOff x="1524000" y="4047530"/>
            <a:chExt cx="1066800" cy="1066800"/>
          </a:xfrm>
        </p:grpSpPr>
        <p:sp>
          <p:nvSpPr>
            <p:cNvPr id="27" name="Rounded Rectangle 26"/>
            <p:cNvSpPr/>
            <p:nvPr/>
          </p:nvSpPr>
          <p:spPr>
            <a:xfrm>
              <a:off x="1524000" y="419993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320" y="4047530"/>
              <a:ext cx="583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2209800"/>
            <a:ext cx="1261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>
              <a:solidFill>
                <a:schemeClr val="accent3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9400" y="268069"/>
            <a:ext cx="632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Where do </a:t>
            </a:r>
            <a:r>
              <a:rPr lang="en-US" sz="36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come from?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00200" y="12281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73672" y="11340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28</a:t>
            </a:fld>
            <a:endParaRPr lang="en-US" dirty="0"/>
          </a:p>
        </p:txBody>
      </p:sp>
      <p:grpSp>
        <p:nvGrpSpPr>
          <p:cNvPr id="5" name="Group 11"/>
          <p:cNvGrpSpPr/>
          <p:nvPr/>
        </p:nvGrpSpPr>
        <p:grpSpPr>
          <a:xfrm>
            <a:off x="304800" y="5334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1600200" y="2667000"/>
            <a:ext cx="1066800" cy="1066800"/>
            <a:chOff x="1524000" y="4047530"/>
            <a:chExt cx="1066800" cy="1066800"/>
          </a:xfrm>
        </p:grpSpPr>
        <p:sp>
          <p:nvSpPr>
            <p:cNvPr id="27" name="Rounded Rectangle 26"/>
            <p:cNvSpPr/>
            <p:nvPr/>
          </p:nvSpPr>
          <p:spPr>
            <a:xfrm>
              <a:off x="1524000" y="419993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320" y="4047530"/>
              <a:ext cx="583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2209800"/>
            <a:ext cx="1261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>
              <a:solidFill>
                <a:schemeClr val="accent3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9400" y="268069"/>
            <a:ext cx="632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Where do </a:t>
            </a:r>
            <a:r>
              <a:rPr lang="en-US" sz="36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muons</a:t>
            </a:r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 come from?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00200" y="12281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73672" y="11340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1066800"/>
            <a:ext cx="5959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Ironically, we mainly make them via Yukawa’s </a:t>
            </a:r>
            <a:r>
              <a:rPr lang="en-US" sz="3200" dirty="0" err="1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pions</a:t>
            </a:r>
            <a:endParaRPr lang="en-US" sz="3200" dirty="0" smtClean="0">
              <a:solidFill>
                <a:srgbClr val="5F96C5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grpSp>
        <p:nvGrpSpPr>
          <p:cNvPr id="8" name="Group 57"/>
          <p:cNvGrpSpPr/>
          <p:nvPr/>
        </p:nvGrpSpPr>
        <p:grpSpPr>
          <a:xfrm>
            <a:off x="2458182" y="3957935"/>
            <a:ext cx="457200" cy="499765"/>
            <a:chOff x="2458182" y="3957935"/>
            <a:chExt cx="457200" cy="499765"/>
          </a:xfrm>
        </p:grpSpPr>
        <p:sp>
          <p:nvSpPr>
            <p:cNvPr id="32" name="Oval 31"/>
            <p:cNvSpPr>
              <a:spLocks/>
            </p:cNvSpPr>
            <p:nvPr/>
          </p:nvSpPr>
          <p:spPr>
            <a:xfrm>
              <a:off x="2458182" y="4000500"/>
              <a:ext cx="457200" cy="457200"/>
            </a:xfrm>
            <a:prstGeom prst="ellipse">
              <a:avLst/>
            </a:prstGeom>
            <a:solidFill>
              <a:srgbClr val="CF646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30329" y="395793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pple Casual"/>
                  <a:cs typeface="Apple Casual"/>
                </a:rPr>
                <a:t>p</a:t>
              </a:r>
            </a:p>
          </p:txBody>
        </p:sp>
      </p:grpSp>
      <p:grpSp>
        <p:nvGrpSpPr>
          <p:cNvPr id="9" name="Group 58"/>
          <p:cNvGrpSpPr/>
          <p:nvPr/>
        </p:nvGrpSpPr>
        <p:grpSpPr>
          <a:xfrm>
            <a:off x="4267200" y="3962400"/>
            <a:ext cx="457200" cy="495300"/>
            <a:chOff x="3220182" y="3962400"/>
            <a:chExt cx="457200" cy="495300"/>
          </a:xfrm>
        </p:grpSpPr>
        <p:sp>
          <p:nvSpPr>
            <p:cNvPr id="50" name="Oval 49"/>
            <p:cNvSpPr/>
            <p:nvPr/>
          </p:nvSpPr>
          <p:spPr>
            <a:xfrm>
              <a:off x="3220182" y="4000500"/>
              <a:ext cx="457200" cy="457200"/>
            </a:xfrm>
            <a:prstGeom prst="ellipse">
              <a:avLst/>
            </a:prstGeom>
            <a:solidFill>
              <a:srgbClr val="E3A7A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86067" y="3962400"/>
              <a:ext cx="3535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charset="2"/>
                  <a:cs typeface="Symbol" charset="2"/>
                </a:rPr>
                <a:t>p</a:t>
              </a:r>
            </a:p>
          </p:txBody>
        </p:sp>
      </p:grpSp>
      <p:grpSp>
        <p:nvGrpSpPr>
          <p:cNvPr id="10" name="Group 59"/>
          <p:cNvGrpSpPr/>
          <p:nvPr/>
        </p:nvGrpSpPr>
        <p:grpSpPr>
          <a:xfrm>
            <a:off x="5943600" y="3848100"/>
            <a:ext cx="457200" cy="495300"/>
            <a:chOff x="5301738" y="3962400"/>
            <a:chExt cx="457200" cy="495300"/>
          </a:xfrm>
        </p:grpSpPr>
        <p:sp>
          <p:nvSpPr>
            <p:cNvPr id="53" name="Oval 52"/>
            <p:cNvSpPr/>
            <p:nvPr/>
          </p:nvSpPr>
          <p:spPr>
            <a:xfrm>
              <a:off x="5301738" y="4000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77938" y="39624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Symbol" charset="2"/>
                  <a:cs typeface="Symbol" charset="2"/>
                </a:rPr>
                <a:t>m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11" name="Group 60"/>
          <p:cNvGrpSpPr/>
          <p:nvPr/>
        </p:nvGrpSpPr>
        <p:grpSpPr>
          <a:xfrm>
            <a:off x="5943600" y="3962400"/>
            <a:ext cx="457200" cy="495300"/>
            <a:chOff x="6496782" y="3962400"/>
            <a:chExt cx="457200" cy="495300"/>
          </a:xfrm>
        </p:grpSpPr>
        <p:sp>
          <p:nvSpPr>
            <p:cNvPr id="56" name="Oval 55"/>
            <p:cNvSpPr/>
            <p:nvPr/>
          </p:nvSpPr>
          <p:spPr>
            <a:xfrm>
              <a:off x="6496782" y="4000500"/>
              <a:ext cx="457200" cy="457200"/>
            </a:xfrm>
            <a:prstGeom prst="ellipse">
              <a:avLst/>
            </a:prstGeom>
            <a:solidFill>
              <a:srgbClr val="5F96C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52874" y="3962400"/>
              <a:ext cx="345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n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pic>
        <p:nvPicPr>
          <p:cNvPr id="29" name="Picture 28" descr="targ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581400"/>
            <a:ext cx="1371600" cy="1371600"/>
          </a:xfrm>
          <a:prstGeom prst="rect">
            <a:avLst/>
          </a:prstGeom>
          <a:scene3d>
            <a:camera prst="orthographicFront">
              <a:rot lat="0" lon="4200000" rev="0"/>
            </a:camera>
            <a:lightRig rig="threePt" dir="t"/>
          </a:scene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2963E-6 L 0.2 -6.2963E-6 " pathEditMode="relative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1.48148E-6 L 0.18107 -0.00023 " pathEditMode="relative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2963E-6 L 0.21875 -0.15786 " pathEditMode="relative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221 0.19699 " pathEditMode="relative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29</a:t>
            </a:fld>
            <a:endParaRPr lang="en-US" dirty="0"/>
          </a:p>
        </p:txBody>
      </p:sp>
      <p:grpSp>
        <p:nvGrpSpPr>
          <p:cNvPr id="5" name="Group 11"/>
          <p:cNvGrpSpPr/>
          <p:nvPr/>
        </p:nvGrpSpPr>
        <p:grpSpPr>
          <a:xfrm>
            <a:off x="304800" y="5334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1600200" y="2667000"/>
            <a:ext cx="1066800" cy="1066800"/>
            <a:chOff x="1524000" y="4047530"/>
            <a:chExt cx="1066800" cy="1066800"/>
          </a:xfrm>
        </p:grpSpPr>
        <p:sp>
          <p:nvSpPr>
            <p:cNvPr id="27" name="Rounded Rectangle 26"/>
            <p:cNvSpPr/>
            <p:nvPr/>
          </p:nvSpPr>
          <p:spPr>
            <a:xfrm>
              <a:off x="1524000" y="419993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320" y="4047530"/>
              <a:ext cx="583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2209800"/>
            <a:ext cx="1261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>
              <a:solidFill>
                <a:schemeClr val="accent3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62400" y="2680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Where do they go?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00200" y="12281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73672" y="11340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light_bu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95600"/>
            <a:ext cx="2438400" cy="3657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0" y="1918637"/>
            <a:ext cx="1498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protons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24000" y="2985437"/>
            <a:ext cx="1686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neutrons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4000" y="3954695"/>
            <a:ext cx="1799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electrons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3048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Everything we </a:t>
            </a:r>
            <a:r>
              <a:rPr lang="en-US" sz="2800" dirty="0" smtClean="0">
                <a:solidFill>
                  <a:schemeClr val="bg1"/>
                </a:solidFill>
              </a:rPr>
              <a:t>see, hear, or touch arises from a very basic set of ingredients…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 descr="carbon.atom.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465" y="1447800"/>
            <a:ext cx="3367219" cy="337535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04800" y="1580083"/>
            <a:ext cx="1066800" cy="3200400"/>
            <a:chOff x="-1066800" y="1300110"/>
            <a:chExt cx="1066800" cy="3200400"/>
          </a:xfrm>
        </p:grpSpPr>
        <p:sp>
          <p:nvSpPr>
            <p:cNvPr id="31" name="Rounded Rectangle 30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15000" y="5085283"/>
            <a:ext cx="1066800" cy="1066800"/>
            <a:chOff x="-1066800" y="4500510"/>
            <a:chExt cx="1066800" cy="1066800"/>
          </a:xfrm>
        </p:grpSpPr>
        <p:sp>
          <p:nvSpPr>
            <p:cNvPr id="38" name="Rounded Rectangle 37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659648" y="5410200"/>
            <a:ext cx="2902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photons (light)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0"/>
          <p:cNvGrpSpPr/>
          <p:nvPr/>
        </p:nvGrpSpPr>
        <p:grpSpPr>
          <a:xfrm>
            <a:off x="4038600" y="4000500"/>
            <a:ext cx="457200" cy="495300"/>
            <a:chOff x="6496782" y="3962400"/>
            <a:chExt cx="457200" cy="495300"/>
          </a:xfrm>
        </p:grpSpPr>
        <p:sp>
          <p:nvSpPr>
            <p:cNvPr id="56" name="Oval 55"/>
            <p:cNvSpPr/>
            <p:nvPr/>
          </p:nvSpPr>
          <p:spPr>
            <a:xfrm>
              <a:off x="6496782" y="4000500"/>
              <a:ext cx="457200" cy="457200"/>
            </a:xfrm>
            <a:prstGeom prst="ellipse">
              <a:avLst/>
            </a:prstGeom>
            <a:solidFill>
              <a:srgbClr val="5F96C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52874" y="3962400"/>
              <a:ext cx="345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n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38" name="Group 59"/>
          <p:cNvGrpSpPr/>
          <p:nvPr/>
        </p:nvGrpSpPr>
        <p:grpSpPr>
          <a:xfrm>
            <a:off x="4038600" y="3886200"/>
            <a:ext cx="457200" cy="495300"/>
            <a:chOff x="5301738" y="3962400"/>
            <a:chExt cx="457200" cy="495300"/>
          </a:xfrm>
        </p:grpSpPr>
        <p:sp>
          <p:nvSpPr>
            <p:cNvPr id="39" name="Oval 38"/>
            <p:cNvSpPr/>
            <p:nvPr/>
          </p:nvSpPr>
          <p:spPr>
            <a:xfrm>
              <a:off x="5301738" y="4000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39838" y="39624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endParaRPr lang="en-US" sz="2400" dirty="0">
                <a:latin typeface="Apple Casual"/>
                <a:cs typeface="Apple Casual"/>
              </a:endParaRPr>
            </a:p>
          </p:txBody>
        </p:sp>
      </p:grpSp>
      <p:grpSp>
        <p:nvGrpSpPr>
          <p:cNvPr id="43" name="Group 60"/>
          <p:cNvGrpSpPr/>
          <p:nvPr/>
        </p:nvGrpSpPr>
        <p:grpSpPr>
          <a:xfrm>
            <a:off x="4038600" y="4038600"/>
            <a:ext cx="457200" cy="495300"/>
            <a:chOff x="6496782" y="3962400"/>
            <a:chExt cx="457200" cy="495300"/>
          </a:xfrm>
        </p:grpSpPr>
        <p:sp>
          <p:nvSpPr>
            <p:cNvPr id="44" name="Oval 43"/>
            <p:cNvSpPr/>
            <p:nvPr/>
          </p:nvSpPr>
          <p:spPr>
            <a:xfrm>
              <a:off x="6496782" y="4000500"/>
              <a:ext cx="457200" cy="457200"/>
            </a:xfrm>
            <a:prstGeom prst="ellipse">
              <a:avLst/>
            </a:prstGeom>
            <a:solidFill>
              <a:srgbClr val="5F96C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52874" y="3962400"/>
              <a:ext cx="345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n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30</a:t>
            </a:fld>
            <a:endParaRPr lang="en-US" dirty="0"/>
          </a:p>
        </p:txBody>
      </p:sp>
      <p:grpSp>
        <p:nvGrpSpPr>
          <p:cNvPr id="5" name="Group 11"/>
          <p:cNvGrpSpPr/>
          <p:nvPr/>
        </p:nvGrpSpPr>
        <p:grpSpPr>
          <a:xfrm>
            <a:off x="304800" y="5334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48006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3886200"/>
            <a:ext cx="1066800" cy="914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120" y="3733800"/>
            <a:ext cx="545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ymbol" charset="2"/>
                <a:cs typeface="Symbol" charset="2"/>
              </a:rPr>
              <a:t>n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1600200" y="2667000"/>
            <a:ext cx="1066800" cy="1066800"/>
            <a:chOff x="1524000" y="4047530"/>
            <a:chExt cx="1066800" cy="1066800"/>
          </a:xfrm>
        </p:grpSpPr>
        <p:sp>
          <p:nvSpPr>
            <p:cNvPr id="27" name="Rounded Rectangle 26"/>
            <p:cNvSpPr/>
            <p:nvPr/>
          </p:nvSpPr>
          <p:spPr>
            <a:xfrm>
              <a:off x="1524000" y="419993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320" y="4047530"/>
              <a:ext cx="583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2209800"/>
            <a:ext cx="1261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>
              <a:solidFill>
                <a:schemeClr val="accent3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62400" y="2680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Where do they go?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00200" y="1228130"/>
            <a:ext cx="1066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73672" y="113407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Symbol" charset="2"/>
                <a:cs typeface="Symbol" charset="2"/>
              </a:rPr>
              <a:t>p</a:t>
            </a:r>
            <a:endParaRPr lang="en-US" sz="5400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1066800"/>
            <a:ext cx="5959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They only live 2 millionths of a second before they decay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3810000" y="3873502"/>
            <a:ext cx="838200" cy="844557"/>
            <a:chOff x="5301738" y="3997033"/>
            <a:chExt cx="457200" cy="460667"/>
          </a:xfrm>
        </p:grpSpPr>
        <p:sp>
          <p:nvSpPr>
            <p:cNvPr id="53" name="Oval 52"/>
            <p:cNvSpPr/>
            <p:nvPr/>
          </p:nvSpPr>
          <p:spPr>
            <a:xfrm>
              <a:off x="5301738" y="4000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64083" y="3997033"/>
              <a:ext cx="381000" cy="35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Symbol" charset="2"/>
                  <a:cs typeface="Symbol" charset="2"/>
                </a:rPr>
                <a:t>m</a:t>
              </a:r>
              <a:endParaRPr lang="en-US" sz="3600" dirty="0">
                <a:latin typeface="Symbol" charset="2"/>
                <a:cs typeface="Symbol" charset="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34166 -0.18889 " pathEditMode="relative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34201 0.1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34184 -3.7037E-7 " pathEditMode="relative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981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What are they good for?</a:t>
            </a:r>
            <a:endParaRPr lang="en-US" sz="4400" dirty="0">
              <a:solidFill>
                <a:srgbClr val="0080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937881" y="-121860"/>
            <a:ext cx="111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endParaRPr lang="en-US" sz="96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14" name="Picture 13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80" y="678951"/>
            <a:ext cx="164592" cy="164592"/>
          </a:xfrm>
          <a:prstGeom prst="rect">
            <a:avLst/>
          </a:prstGeom>
        </p:spPr>
      </p:pic>
      <p:pic>
        <p:nvPicPr>
          <p:cNvPr id="15" name="Picture 14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80" y="678951"/>
            <a:ext cx="164592" cy="164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8400" y="3124200"/>
            <a:ext cx="553228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4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spin resonance</a:t>
            </a:r>
          </a:p>
          <a:p>
            <a:pPr>
              <a:buFontTx/>
              <a:buChar char="-"/>
            </a:pPr>
            <a:r>
              <a:rPr lang="en-US" sz="4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radiography</a:t>
            </a:r>
          </a:p>
          <a:p>
            <a:pPr>
              <a:buFontTx/>
              <a:buChar char="-"/>
            </a:pPr>
            <a:r>
              <a:rPr lang="en-US" sz="4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catalyzed fusion</a:t>
            </a:r>
            <a:endParaRPr lang="en-US" sz="4000" dirty="0">
              <a:solidFill>
                <a:srgbClr val="3366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6388" y="152400"/>
            <a:ext cx="7847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3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 spin resonance…two principles</a:t>
            </a:r>
            <a:endParaRPr lang="en-US" sz="3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4465" y="2823865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Gyroscope_precession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990600"/>
            <a:ext cx="3200400" cy="32004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rot="5400000" flipH="1" flipV="1">
            <a:off x="1603870" y="2814141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-1594941" y="2814141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00" y="4878586"/>
            <a:ext cx="3810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precession faster in stronger magnetic field</a:t>
            </a:r>
          </a:p>
        </p:txBody>
      </p:sp>
      <p:grpSp>
        <p:nvGrpSpPr>
          <p:cNvPr id="20" name="Group 60"/>
          <p:cNvGrpSpPr/>
          <p:nvPr/>
        </p:nvGrpSpPr>
        <p:grpSpPr>
          <a:xfrm>
            <a:off x="5181600" y="2406641"/>
            <a:ext cx="457200" cy="495300"/>
            <a:chOff x="6496782" y="3962400"/>
            <a:chExt cx="457200" cy="495300"/>
          </a:xfrm>
        </p:grpSpPr>
        <p:sp>
          <p:nvSpPr>
            <p:cNvPr id="21" name="Oval 20"/>
            <p:cNvSpPr/>
            <p:nvPr/>
          </p:nvSpPr>
          <p:spPr>
            <a:xfrm>
              <a:off x="6496782" y="4000500"/>
              <a:ext cx="457200" cy="457200"/>
            </a:xfrm>
            <a:prstGeom prst="ellipse">
              <a:avLst/>
            </a:prstGeom>
            <a:solidFill>
              <a:srgbClr val="5F96C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2874" y="3962400"/>
              <a:ext cx="345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n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23" name="Group 59"/>
          <p:cNvGrpSpPr/>
          <p:nvPr/>
        </p:nvGrpSpPr>
        <p:grpSpPr>
          <a:xfrm>
            <a:off x="5181600" y="2292341"/>
            <a:ext cx="457200" cy="495300"/>
            <a:chOff x="5301738" y="3962400"/>
            <a:chExt cx="457200" cy="495300"/>
          </a:xfrm>
        </p:grpSpPr>
        <p:sp>
          <p:nvSpPr>
            <p:cNvPr id="24" name="Oval 23"/>
            <p:cNvSpPr/>
            <p:nvPr/>
          </p:nvSpPr>
          <p:spPr>
            <a:xfrm>
              <a:off x="5301738" y="4000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39838" y="39624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endParaRPr lang="en-US" sz="2400" dirty="0">
                <a:latin typeface="Apple Casual"/>
                <a:cs typeface="Apple Casual"/>
              </a:endParaRPr>
            </a:p>
          </p:txBody>
        </p:sp>
      </p:grpSp>
      <p:grpSp>
        <p:nvGrpSpPr>
          <p:cNvPr id="26" name="Group 60"/>
          <p:cNvGrpSpPr/>
          <p:nvPr/>
        </p:nvGrpSpPr>
        <p:grpSpPr>
          <a:xfrm>
            <a:off x="5181600" y="2444741"/>
            <a:ext cx="457200" cy="495300"/>
            <a:chOff x="6496782" y="3962400"/>
            <a:chExt cx="457200" cy="495300"/>
          </a:xfrm>
        </p:grpSpPr>
        <p:sp>
          <p:nvSpPr>
            <p:cNvPr id="27" name="Oval 26"/>
            <p:cNvSpPr/>
            <p:nvPr/>
          </p:nvSpPr>
          <p:spPr>
            <a:xfrm>
              <a:off x="6496782" y="4000500"/>
              <a:ext cx="457200" cy="457200"/>
            </a:xfrm>
            <a:prstGeom prst="ellipse">
              <a:avLst/>
            </a:prstGeom>
            <a:solidFill>
              <a:srgbClr val="5F96C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52874" y="3962400"/>
              <a:ext cx="345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n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29" name="Group 59"/>
          <p:cNvGrpSpPr/>
          <p:nvPr/>
        </p:nvGrpSpPr>
        <p:grpSpPr>
          <a:xfrm>
            <a:off x="4953000" y="2279643"/>
            <a:ext cx="838200" cy="844557"/>
            <a:chOff x="5301738" y="3997033"/>
            <a:chExt cx="457200" cy="460667"/>
          </a:xfrm>
        </p:grpSpPr>
        <p:sp>
          <p:nvSpPr>
            <p:cNvPr id="30" name="Oval 29"/>
            <p:cNvSpPr/>
            <p:nvPr/>
          </p:nvSpPr>
          <p:spPr>
            <a:xfrm>
              <a:off x="5301738" y="4000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64083" y="3997033"/>
              <a:ext cx="381000" cy="35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Symbol" charset="2"/>
                  <a:cs typeface="Symbol" charset="2"/>
                </a:rPr>
                <a:t>m</a:t>
              </a:r>
              <a:endParaRPr 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810000" y="769203"/>
            <a:ext cx="46482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Highest energy decay electrons are emitted in spin direction</a:t>
            </a:r>
          </a:p>
        </p:txBody>
      </p:sp>
      <p:pic>
        <p:nvPicPr>
          <p:cNvPr id="33" name="Picture 32" descr="anitower_e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038600"/>
            <a:ext cx="3810000" cy="1905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810000" y="3048000"/>
            <a:ext cx="46482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Imagine putting a bunch of </a:t>
            </a:r>
          </a:p>
          <a:p>
            <a:r>
              <a:rPr lang="en-US" sz="24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in the same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34166 -0.18889 " pathEditMode="relative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34201 0.186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" y="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34184 -3.7037E-7 " pathEditMode="relative" ptsTypes="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Magic of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33</a:t>
            </a:fld>
            <a:endParaRPr lang="en-US" dirty="0"/>
          </a:p>
        </p:txBody>
      </p:sp>
      <p:pic>
        <p:nvPicPr>
          <p:cNvPr id="33" name="Picture 32" descr="anitower_e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3810000" cy="1905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14800" y="381000"/>
            <a:ext cx="4953000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So by measuring how fast the electron beam rotates, the local magnetic field can be determined</a:t>
            </a:r>
          </a:p>
        </p:txBody>
      </p:sp>
      <p:pic>
        <p:nvPicPr>
          <p:cNvPr id="29" name="Picture 28" descr="musr3-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362200"/>
            <a:ext cx="2948940" cy="39319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791200" y="1524000"/>
            <a:ext cx="3200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6979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2400" dirty="0" smtClean="0">
                <a:solidFill>
                  <a:srgbClr val="FF6979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Spin Resonance</a:t>
            </a:r>
          </a:p>
          <a:p>
            <a:pPr algn="ctr"/>
            <a:r>
              <a:rPr lang="en-US" sz="2400" dirty="0" smtClean="0">
                <a:solidFill>
                  <a:srgbClr val="FF6979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Setup at ISIS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0" y="2895600"/>
            <a:ext cx="54864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Lots of applications for understanding magnetic fields/physics in materials:</a:t>
            </a:r>
          </a:p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 -</a:t>
            </a:r>
            <a:r>
              <a:rPr lang="en-US" sz="24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magnetoresistance</a:t>
            </a:r>
            <a:endParaRPr lang="en-US" sz="2400" dirty="0" smtClean="0">
              <a:solidFill>
                <a:srgbClr val="3366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 -semiconductors</a:t>
            </a:r>
          </a:p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 -superconductor</a:t>
            </a:r>
          </a:p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 -ion mobility</a:t>
            </a:r>
          </a:p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 -many, many more possibilities</a:t>
            </a:r>
          </a:p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Magic of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26806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Where are the facilities that do this?</a:t>
            </a:r>
            <a:endParaRPr lang="en-US" sz="36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pic>
        <p:nvPicPr>
          <p:cNvPr id="11" name="Picture 10" descr="musr_faciltitie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41" y="1371600"/>
            <a:ext cx="7458959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981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What are they good for?</a:t>
            </a:r>
            <a:endParaRPr lang="en-US" sz="4400" dirty="0">
              <a:solidFill>
                <a:srgbClr val="0080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937881" y="-121860"/>
            <a:ext cx="111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endParaRPr lang="en-US" sz="96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14" name="Picture 13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80" y="678951"/>
            <a:ext cx="164592" cy="164592"/>
          </a:xfrm>
          <a:prstGeom prst="rect">
            <a:avLst/>
          </a:prstGeom>
        </p:spPr>
      </p:pic>
      <p:pic>
        <p:nvPicPr>
          <p:cNvPr id="15" name="Picture 14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80" y="678951"/>
            <a:ext cx="164592" cy="164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8400" y="3124200"/>
            <a:ext cx="513473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4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spin resonance</a:t>
            </a:r>
            <a:endParaRPr lang="en-US" sz="4000" dirty="0">
              <a:solidFill>
                <a:srgbClr val="3366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3733800"/>
            <a:ext cx="449353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4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radiography</a:t>
            </a:r>
            <a:endParaRPr lang="en-US" sz="4000" dirty="0">
              <a:solidFill>
                <a:srgbClr val="3366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762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radiography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" y="845403"/>
            <a:ext cx="7543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Everyone here is familiar with X-ray radiography  </a:t>
            </a:r>
          </a:p>
        </p:txBody>
      </p:sp>
      <p:pic>
        <p:nvPicPr>
          <p:cNvPr id="29" name="Picture 28" descr="Rontgen_wife_xra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1563469"/>
            <a:ext cx="2497667" cy="3657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724400" y="5297269"/>
            <a:ext cx="2895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Has anyone seen the cat?</a:t>
            </a:r>
          </a:p>
        </p:txBody>
      </p:sp>
      <p:pic>
        <p:nvPicPr>
          <p:cNvPr id="36" name="Picture 35" descr="X-rayDogEatC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976" y="1676400"/>
            <a:ext cx="5490624" cy="36576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1000" y="5449669"/>
            <a:ext cx="2895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First X-ray 1895…hand of Wilhelm Rontgen’s WIFE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19600" y="1600200"/>
            <a:ext cx="3733800" cy="4064000"/>
            <a:chOff x="4419600" y="1600200"/>
            <a:chExt cx="3733800" cy="4064000"/>
          </a:xfrm>
        </p:grpSpPr>
        <p:pic>
          <p:nvPicPr>
            <p:cNvPr id="11" name="Picture 10" descr="pedoscop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0" y="1600200"/>
              <a:ext cx="2743200" cy="3657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19600" y="5294868"/>
              <a:ext cx="3733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Does anyone know what this is?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6007" y="1600200"/>
            <a:ext cx="4830793" cy="4065032"/>
            <a:chOff x="3856007" y="1600200"/>
            <a:chExt cx="4830793" cy="4065032"/>
          </a:xfrm>
        </p:grpSpPr>
        <p:pic>
          <p:nvPicPr>
            <p:cNvPr id="15" name="Picture 14" descr="fluoroscope-this-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6007" y="1600200"/>
              <a:ext cx="4830793" cy="3657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0" y="5295900"/>
              <a:ext cx="3048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..a shoe-fitting fluoroscope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radiography…why use 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?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980182"/>
            <a:ext cx="536448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Very penetrating…can X-ray LARGE items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1000" y="2286000"/>
            <a:ext cx="4876800" cy="3657600"/>
            <a:chOff x="381000" y="2286000"/>
            <a:chExt cx="4876800" cy="3657600"/>
          </a:xfrm>
        </p:grpSpPr>
        <p:pic>
          <p:nvPicPr>
            <p:cNvPr id="11" name="Picture 10" descr="ChephrensPyrami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2286000"/>
              <a:ext cx="4876800" cy="3657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57200" y="5574268"/>
              <a:ext cx="3352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3366FF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Chephren’s</a:t>
              </a:r>
              <a:r>
                <a:rPr lang="en-US" dirty="0" smtClean="0">
                  <a:solidFill>
                    <a:srgbClr val="3366FF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 pyramid in </a:t>
              </a:r>
              <a:r>
                <a:rPr lang="en-US" dirty="0" err="1" smtClean="0">
                  <a:solidFill>
                    <a:srgbClr val="3366FF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Gisa</a:t>
              </a:r>
              <a:endParaRPr lang="en-US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15000" y="16764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How large?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3078540"/>
            <a:ext cx="3810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Penetrating enough to X-ray a </a:t>
            </a:r>
            <a:r>
              <a:rPr lang="en-US" sz="3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Gisa</a:t>
            </a:r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pyramid in a quest for secret chambers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yramidSchematic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9404" y="914400"/>
            <a:ext cx="5572196" cy="3657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radiography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pic>
        <p:nvPicPr>
          <p:cNvPr id="14" name="Picture 13" descr="Alvare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90800"/>
            <a:ext cx="2586182" cy="3657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0" y="2209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Luis Alvarez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pic>
        <p:nvPicPr>
          <p:cNvPr id="17" name="Picture 16" descr="nobelpriz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130A0D"/>
              </a:clrFrom>
              <a:clrTo>
                <a:srgbClr val="130A0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5150" y="4800600"/>
            <a:ext cx="1374850" cy="1371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16150" y="6019800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1968</a:t>
            </a:r>
            <a:endParaRPr lang="en-US" dirty="0"/>
          </a:p>
        </p:txBody>
      </p:sp>
      <p:pic>
        <p:nvPicPr>
          <p:cNvPr id="19" name="Picture 18" descr="AlvarezData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8480" y="1447800"/>
            <a:ext cx="3017520" cy="2924081"/>
          </a:xfrm>
          <a:prstGeom prst="rect">
            <a:avLst/>
          </a:prstGeom>
        </p:spPr>
      </p:pic>
      <p:pic>
        <p:nvPicPr>
          <p:cNvPr id="20" name="Picture 19" descr="AlvarezSimulatedChamber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8000"/>
          </a:blip>
          <a:stretch>
            <a:fillRect/>
          </a:stretch>
        </p:blipFill>
        <p:spPr>
          <a:xfrm>
            <a:off x="5974080" y="3276600"/>
            <a:ext cx="3017520" cy="29723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88080" y="5385137"/>
            <a:ext cx="545592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Alvarez installed his detector in this chamber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800600" y="4419600"/>
            <a:ext cx="1371600" cy="109236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63240" y="914400"/>
            <a:ext cx="295656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Data acquired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11240" y="2337137"/>
            <a:ext cx="29565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Simulated data with chamber</a:t>
            </a: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096000" y="4495800"/>
            <a:ext cx="1058524" cy="56997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  <p:bldP spid="27" grpId="0"/>
      <p:bldP spid="28" grpId="0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39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radiography…for security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980182"/>
            <a:ext cx="43434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Uses scattered cosmic ray </a:t>
            </a:r>
            <a:r>
              <a:rPr lang="en-US" sz="32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endParaRPr lang="en-US" sz="3200" dirty="0" smtClean="0">
              <a:solidFill>
                <a:srgbClr val="3366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pic>
        <p:nvPicPr>
          <p:cNvPr id="14" name="Picture 13" descr="MuonRadiographyWithScatteredMuon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39" y="2133600"/>
            <a:ext cx="3739161" cy="3200400"/>
          </a:xfrm>
          <a:prstGeom prst="rect">
            <a:avLst/>
          </a:prstGeom>
        </p:spPr>
      </p:pic>
      <p:pic>
        <p:nvPicPr>
          <p:cNvPr id="17" name="Picture 16" descr="muonScatteringVsMateri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1600"/>
            <a:ext cx="4173111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19600" y="4191000"/>
            <a:ext cx="4572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Muons</a:t>
            </a:r>
            <a:r>
              <a:rPr lang="en-US" sz="32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deflect more on high density materials (like Uranium)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5842337"/>
            <a:ext cx="823496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Big advantage…cosmic rays are free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304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Amazing variety from such simple ingredients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2" name="Picture 21" descr="periodicTa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706113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slow">
            <mp:flip dir="d"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spd="slow">
            <p:newsflash/>
          </p:transition>
        </mc:Fallback>
      </mc:AlternateContent>
    </mc:Choice>
    <mc:Fallback>
      <mc:AlternateContent>
        <mc:Choice Requires="mp">
          <p:transition spd="slow">
            <p:newsflash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spd="slow">
            <p:newsflash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40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radiography…for security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410200"/>
            <a:ext cx="89535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Test with 20kg blocks of uranium hidden in a shipping container filled with 10 tons of steel</a:t>
            </a:r>
          </a:p>
        </p:txBody>
      </p:sp>
      <p:pic>
        <p:nvPicPr>
          <p:cNvPr id="18" name="Picture 17" descr="uraniumExposu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6800"/>
            <a:ext cx="6051606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41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981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What are they good for?</a:t>
            </a:r>
            <a:endParaRPr lang="en-US" sz="4400" dirty="0">
              <a:solidFill>
                <a:srgbClr val="0080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937881" y="-121860"/>
            <a:ext cx="111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endParaRPr lang="en-US" sz="96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14" name="Picture 13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80" y="678951"/>
            <a:ext cx="164592" cy="164592"/>
          </a:xfrm>
          <a:prstGeom prst="rect">
            <a:avLst/>
          </a:prstGeom>
        </p:spPr>
      </p:pic>
      <p:pic>
        <p:nvPicPr>
          <p:cNvPr id="15" name="Picture 14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80" y="678951"/>
            <a:ext cx="164592" cy="1645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8400" y="3733800"/>
            <a:ext cx="449353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4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radiography</a:t>
            </a:r>
            <a:endParaRPr lang="en-US" sz="4000" dirty="0">
              <a:solidFill>
                <a:srgbClr val="3366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4343400"/>
            <a:ext cx="553228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4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catalyzed fusion</a:t>
            </a:r>
            <a:endParaRPr lang="en-US" sz="4000" dirty="0">
              <a:solidFill>
                <a:srgbClr val="3366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42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35052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Why are </a:t>
            </a:r>
            <a:r>
              <a:rPr lang="en-US" sz="4800" dirty="0" err="1" smtClean="0">
                <a:solidFill>
                  <a:schemeClr val="accent1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r>
              <a:rPr lang="en-US" sz="4800" dirty="0" smtClean="0">
                <a:solidFill>
                  <a:schemeClr val="accent1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important to Fermilab?</a:t>
            </a:r>
            <a:endParaRPr lang="en-US" sz="4800" dirty="0">
              <a:solidFill>
                <a:schemeClr val="accent1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937881" y="-121860"/>
            <a:ext cx="111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endParaRPr lang="en-US" sz="96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14" name="Picture 13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80" y="678951"/>
            <a:ext cx="164592" cy="164592"/>
          </a:xfrm>
          <a:prstGeom prst="rect">
            <a:avLst/>
          </a:prstGeom>
        </p:spPr>
      </p:pic>
      <p:pic>
        <p:nvPicPr>
          <p:cNvPr id="15" name="Picture 14" descr="11949865441349809007iris_and_pupil_chris_hin_01.svg.me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80" y="678951"/>
            <a:ext cx="164592" cy="164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43</a:t>
            </a:fld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1752600"/>
            <a:ext cx="8229600" cy="1791085"/>
            <a:chOff x="1143000" y="914400"/>
            <a:chExt cx="7235825" cy="15748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/>
            <a:srcRect t="26616" b="43919"/>
            <a:stretch>
              <a:fillRect/>
            </a:stretch>
          </p:blipFill>
          <p:spPr bwMode="auto">
            <a:xfrm>
              <a:off x="1143000" y="1143000"/>
              <a:ext cx="7235825" cy="1346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/>
            <a:srcRect b="94997"/>
            <a:stretch>
              <a:fillRect/>
            </a:stretch>
          </p:blipFill>
          <p:spPr bwMode="auto">
            <a:xfrm>
              <a:off x="1143000" y="914400"/>
              <a:ext cx="7235825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/>
            <a:srcRect t="56637" b="22104"/>
            <a:stretch>
              <a:fillRect/>
            </a:stretch>
          </p:blipFill>
          <p:spPr bwMode="auto">
            <a:xfrm>
              <a:off x="1143000" y="1517904"/>
              <a:ext cx="7235825" cy="9712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533400" y="762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Fermilab’s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plan for accelerator-based research at the lab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6198" y="1949096"/>
            <a:ext cx="9067802" cy="3537304"/>
            <a:chOff x="76198" y="1949096"/>
            <a:chExt cx="9067802" cy="3537304"/>
          </a:xfrm>
        </p:grpSpPr>
        <p:sp>
          <p:nvSpPr>
            <p:cNvPr id="40" name="Oval 39"/>
            <p:cNvSpPr/>
            <p:nvPr/>
          </p:nvSpPr>
          <p:spPr>
            <a:xfrm>
              <a:off x="1981200" y="2393596"/>
              <a:ext cx="1219200" cy="273404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990602" y="3302000"/>
              <a:ext cx="990598" cy="876300"/>
            </a:xfrm>
            <a:prstGeom prst="straightConnector1">
              <a:avLst/>
            </a:prstGeom>
            <a:ln w="34925" cap="flat" cmpd="sng" algn="ctr">
              <a:solidFill>
                <a:srgbClr val="E46C0A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6198" y="4038600"/>
              <a:ext cx="381000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These experiments all use </a:t>
              </a:r>
              <a:r>
                <a:rPr lang="en-US" sz="2000" dirty="0" err="1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muons</a:t>
              </a:r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 produced by neutrino interactions to study the neutrinos themselves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1981200" y="1949096"/>
              <a:ext cx="1219200" cy="273404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981200" y="3073015"/>
              <a:ext cx="1219200" cy="495685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>
              <a:endCxn id="40" idx="2"/>
            </p:cNvCxnSpPr>
            <p:nvPr/>
          </p:nvCxnSpPr>
          <p:spPr>
            <a:xfrm rot="5400000" flipH="1" flipV="1">
              <a:off x="674599" y="2846299"/>
              <a:ext cx="1622602" cy="990600"/>
            </a:xfrm>
            <a:prstGeom prst="straightConnector1">
              <a:avLst/>
            </a:prstGeom>
            <a:ln w="34925" cap="flat" cmpd="sng" algn="ctr">
              <a:solidFill>
                <a:srgbClr val="E46C0A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endCxn id="44" idx="2"/>
            </p:cNvCxnSpPr>
            <p:nvPr/>
          </p:nvCxnSpPr>
          <p:spPr>
            <a:xfrm rot="5400000" flipH="1" flipV="1">
              <a:off x="460198" y="2616200"/>
              <a:ext cx="2051404" cy="990600"/>
            </a:xfrm>
            <a:prstGeom prst="straightConnector1">
              <a:avLst/>
            </a:prstGeom>
            <a:ln w="34925" cap="flat" cmpd="sng" algn="ctr">
              <a:solidFill>
                <a:srgbClr val="E46C0A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/>
            <p:cNvGrpSpPr/>
            <p:nvPr/>
          </p:nvGrpSpPr>
          <p:grpSpPr>
            <a:xfrm>
              <a:off x="3537831" y="3657600"/>
              <a:ext cx="5606169" cy="1828800"/>
              <a:chOff x="3115056" y="3657600"/>
              <a:chExt cx="5606169" cy="182880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3953256" y="4495800"/>
                <a:ext cx="1143000" cy="838200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 flipV="1">
                <a:off x="4410456" y="4191000"/>
                <a:ext cx="979714" cy="685800"/>
              </a:xfrm>
              <a:prstGeom prst="straightConnector1">
                <a:avLst/>
              </a:prstGeom>
              <a:ln w="44450">
                <a:solidFill>
                  <a:schemeClr val="accent3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3419856" y="4876800"/>
                <a:ext cx="1036320" cy="1588"/>
              </a:xfrm>
              <a:prstGeom prst="straightConnector1">
                <a:avLst/>
              </a:prstGeom>
              <a:ln w="44450"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3115056" y="4716959"/>
                <a:ext cx="69538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chemeClr val="accent1"/>
                    </a:solidFill>
                    <a:latin typeface="Symbol" charset="2"/>
                    <a:cs typeface="Symbol" charset="2"/>
                  </a:rPr>
                  <a:t>n</a:t>
                </a:r>
                <a:r>
                  <a:rPr lang="en-US" sz="4400" baseline="-25000" dirty="0">
                    <a:solidFill>
                      <a:schemeClr val="accent1"/>
                    </a:solidFill>
                    <a:latin typeface="Symbol" charset="2"/>
                    <a:cs typeface="Symbol" charset="2"/>
                  </a:rPr>
                  <a:t>m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380446" y="3657600"/>
                <a:ext cx="50977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chemeClr val="accent3"/>
                    </a:solidFill>
                    <a:latin typeface="Symbol" charset="2"/>
                    <a:cs typeface="Symbol" charset="2"/>
                  </a:rPr>
                  <a:t>m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848856" y="4495800"/>
                <a:ext cx="1143000" cy="838200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V="1">
                <a:off x="7306056" y="4191000"/>
                <a:ext cx="979714" cy="685800"/>
              </a:xfrm>
              <a:prstGeom prst="straightConnector1">
                <a:avLst/>
              </a:prstGeom>
              <a:ln w="44450">
                <a:solidFill>
                  <a:schemeClr val="accent3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6315456" y="4876800"/>
                <a:ext cx="1036320" cy="1588"/>
              </a:xfrm>
              <a:prstGeom prst="straightConnector1">
                <a:avLst/>
              </a:prstGeom>
              <a:ln w="44450"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6010656" y="4716959"/>
                <a:ext cx="65469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>
                    <a:solidFill>
                      <a:schemeClr val="accent1"/>
                    </a:solidFill>
                    <a:latin typeface="Symbol" charset="2"/>
                    <a:cs typeface="Symbol" charset="2"/>
                  </a:rPr>
                  <a:t>n</a:t>
                </a:r>
                <a:r>
                  <a:rPr lang="en-US" sz="4400" baseline="-25000" dirty="0" smtClean="0">
                    <a:solidFill>
                      <a:schemeClr val="accent1"/>
                    </a:solidFill>
                    <a:latin typeface="Apple Casual"/>
                    <a:cs typeface="Apple Casual"/>
                  </a:rPr>
                  <a:t>e</a:t>
                </a:r>
                <a:endParaRPr lang="en-US" sz="4400" baseline="-25000" dirty="0">
                  <a:solidFill>
                    <a:schemeClr val="accent1"/>
                  </a:solidFill>
                  <a:latin typeface="Apple Casual"/>
                  <a:cs typeface="Apple Casu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76046" y="3657600"/>
                <a:ext cx="44517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err="1" smtClean="0">
                    <a:solidFill>
                      <a:schemeClr val="accent3"/>
                    </a:solidFill>
                    <a:latin typeface="Apple Casual"/>
                    <a:cs typeface="Apple Casual"/>
                  </a:rPr>
                  <a:t>e</a:t>
                </a:r>
                <a:endParaRPr lang="en-US" sz="4400" dirty="0">
                  <a:solidFill>
                    <a:schemeClr val="accent3"/>
                  </a:solidFill>
                  <a:latin typeface="Apple Casual"/>
                  <a:cs typeface="Apple Casu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44</a:t>
            </a:fld>
            <a:endParaRPr lang="en-US" dirty="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>
          <a:xfrm>
            <a:off x="457200" y="1752600"/>
            <a:ext cx="8229600" cy="1791085"/>
            <a:chOff x="1143000" y="914400"/>
            <a:chExt cx="7235825" cy="15748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/>
            <a:srcRect t="26616" b="43919"/>
            <a:stretch>
              <a:fillRect/>
            </a:stretch>
          </p:blipFill>
          <p:spPr bwMode="auto">
            <a:xfrm>
              <a:off x="1143000" y="1143000"/>
              <a:ext cx="7235825" cy="1346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/>
            <a:srcRect b="94997"/>
            <a:stretch>
              <a:fillRect/>
            </a:stretch>
          </p:blipFill>
          <p:spPr bwMode="auto">
            <a:xfrm>
              <a:off x="1143000" y="914400"/>
              <a:ext cx="7235825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/>
            <a:srcRect t="56637" b="22104"/>
            <a:stretch>
              <a:fillRect/>
            </a:stretch>
          </p:blipFill>
          <p:spPr bwMode="auto">
            <a:xfrm>
              <a:off x="1143000" y="1517904"/>
              <a:ext cx="7235825" cy="9712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533400" y="762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Fermilab’s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plan for accelerator-based research at the lab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6199" y="2209800"/>
            <a:ext cx="8534401" cy="4267200"/>
            <a:chOff x="76199" y="2209800"/>
            <a:chExt cx="8534401" cy="42672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8690" y="4648200"/>
              <a:ext cx="1963910" cy="182880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1981200" y="2209800"/>
              <a:ext cx="1219200" cy="273404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>
              <a:endCxn id="13" idx="2"/>
            </p:cNvCxnSpPr>
            <p:nvPr/>
          </p:nvCxnSpPr>
          <p:spPr>
            <a:xfrm rot="5400000" flipH="1" flipV="1">
              <a:off x="563652" y="2773452"/>
              <a:ext cx="1844498" cy="990598"/>
            </a:xfrm>
            <a:prstGeom prst="straightConnector1">
              <a:avLst/>
            </a:prstGeom>
            <a:ln w="34925" cap="flat" cmpd="sng" algn="ctr">
              <a:solidFill>
                <a:srgbClr val="E46C0A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6199" y="4276635"/>
              <a:ext cx="362563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This experiment uses pairs of </a:t>
              </a:r>
              <a:r>
                <a:rPr lang="en-US" sz="2000" dirty="0" err="1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muon</a:t>
              </a:r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 to study structure of protons and neutron</a:t>
              </a:r>
            </a:p>
          </p:txBody>
        </p:sp>
        <p:pic>
          <p:nvPicPr>
            <p:cNvPr id="32" name="Picture 31" descr="Drell_Ya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1213" y="3733800"/>
              <a:ext cx="2879387" cy="2743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45</a:t>
            </a:fld>
            <a:endParaRPr lang="en-US" dirty="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>
          <a:xfrm>
            <a:off x="457200" y="1752600"/>
            <a:ext cx="8229600" cy="1791085"/>
            <a:chOff x="1143000" y="914400"/>
            <a:chExt cx="7235825" cy="15748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/>
            <a:srcRect t="26616" b="43919"/>
            <a:stretch>
              <a:fillRect/>
            </a:stretch>
          </p:blipFill>
          <p:spPr bwMode="auto">
            <a:xfrm>
              <a:off x="1143000" y="1143000"/>
              <a:ext cx="7235825" cy="1346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/>
            <a:srcRect b="94997"/>
            <a:stretch>
              <a:fillRect/>
            </a:stretch>
          </p:blipFill>
          <p:spPr bwMode="auto">
            <a:xfrm>
              <a:off x="1143000" y="914400"/>
              <a:ext cx="7235825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/>
            <a:srcRect t="56637" b="22104"/>
            <a:stretch>
              <a:fillRect/>
            </a:stretch>
          </p:blipFill>
          <p:spPr bwMode="auto">
            <a:xfrm>
              <a:off x="1143000" y="1517904"/>
              <a:ext cx="7235825" cy="9712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533400" y="762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Fermilab’s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plan for accelerator-based research at the lab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6199" y="2641600"/>
            <a:ext cx="3625636" cy="2958474"/>
            <a:chOff x="76199" y="2641600"/>
            <a:chExt cx="3625636" cy="2958474"/>
          </a:xfrm>
        </p:grpSpPr>
        <p:sp>
          <p:nvSpPr>
            <p:cNvPr id="13" name="Oval 12"/>
            <p:cNvSpPr/>
            <p:nvPr/>
          </p:nvSpPr>
          <p:spPr>
            <a:xfrm>
              <a:off x="1981200" y="2641600"/>
              <a:ext cx="1219200" cy="495300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5400000" flipH="1" flipV="1">
              <a:off x="819149" y="3054351"/>
              <a:ext cx="1308100" cy="965198"/>
            </a:xfrm>
            <a:prstGeom prst="straightConnector1">
              <a:avLst/>
            </a:prstGeom>
            <a:ln w="34925" cap="flat" cmpd="sng" algn="ctr">
              <a:solidFill>
                <a:srgbClr val="E46C0A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6199" y="4276635"/>
              <a:ext cx="3625636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These two are actual “</a:t>
              </a:r>
              <a:r>
                <a:rPr lang="en-US" sz="2000" dirty="0" err="1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muon</a:t>
              </a:r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 experiments”…they directly study </a:t>
              </a:r>
              <a:r>
                <a:rPr lang="en-US" sz="2000" dirty="0" err="1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muons</a:t>
              </a:r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 properties and interactions.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Principles of 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g-2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pic>
        <p:nvPicPr>
          <p:cNvPr id="14" name="Picture 13" descr="winebottl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0600"/>
            <a:ext cx="2028733" cy="502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33800" y="1295400"/>
            <a:ext cx="46482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Pour the wine out of a bottle, </a:t>
            </a:r>
          </a:p>
          <a:p>
            <a:r>
              <a:rPr lang="en-US" sz="24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is it empty?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2140803"/>
            <a:ext cx="4648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6FCF"/>
                  </a:solidFill>
                </a:ln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No, it still has air in it.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33800" y="2826603"/>
            <a:ext cx="4648200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Pump the air out, so that it is a “perfect vacuum”, now is it empty?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38600" y="4110335"/>
            <a:ext cx="46482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6FCF"/>
                  </a:solidFill>
                </a:ln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No, it could have light passing through.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7600" y="5048072"/>
            <a:ext cx="46482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Assume the bottle is black, now is it empty?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Principles of 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g-2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pic>
        <p:nvPicPr>
          <p:cNvPr id="14" name="Picture 13" descr="winebottl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0600"/>
            <a:ext cx="2028733" cy="502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19400" y="1595735"/>
            <a:ext cx="6019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>
                  <a:solidFill>
                    <a:srgbClr val="FF6FCF"/>
                  </a:solidFill>
                </a:ln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Surprisingly, the answer is still no!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2819400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pple Casual"/>
                <a:cs typeface="Apple Casual"/>
              </a:rPr>
              <a:t>Even in a perfect vacuum, pairs of particles are continually popping in and out of existence</a:t>
            </a:r>
            <a:endParaRPr lang="en-US" sz="2800" dirty="0">
              <a:solidFill>
                <a:srgbClr val="FFFF00"/>
              </a:solidFill>
              <a:latin typeface="Apple Casual"/>
              <a:cs typeface="Apple Casu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19200" y="4457700"/>
            <a:ext cx="914400" cy="762000"/>
            <a:chOff x="3962400" y="4457700"/>
            <a:chExt cx="914400" cy="762000"/>
          </a:xfrm>
        </p:grpSpPr>
        <p:sp>
          <p:nvSpPr>
            <p:cNvPr id="20" name="Oval 19"/>
            <p:cNvSpPr/>
            <p:nvPr/>
          </p:nvSpPr>
          <p:spPr>
            <a:xfrm>
              <a:off x="4038600" y="44958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62400" y="44577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+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343400" y="4762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67200" y="47244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-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66800" y="3695700"/>
            <a:ext cx="914400" cy="647700"/>
            <a:chOff x="6248400" y="5105400"/>
            <a:chExt cx="914400" cy="647700"/>
          </a:xfrm>
        </p:grpSpPr>
        <p:sp>
          <p:nvSpPr>
            <p:cNvPr id="29" name="Oval 28"/>
            <p:cNvSpPr/>
            <p:nvPr/>
          </p:nvSpPr>
          <p:spPr>
            <a:xfrm>
              <a:off x="6629400" y="5143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3200" y="51054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-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324600" y="52959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48400" y="52578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+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4400" y="3200400"/>
            <a:ext cx="990600" cy="495300"/>
            <a:chOff x="4724400" y="5524500"/>
            <a:chExt cx="990600" cy="495300"/>
          </a:xfrm>
        </p:grpSpPr>
        <p:sp>
          <p:nvSpPr>
            <p:cNvPr id="33" name="Oval 32"/>
            <p:cNvSpPr/>
            <p:nvPr/>
          </p:nvSpPr>
          <p:spPr>
            <a:xfrm>
              <a:off x="5181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05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+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800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24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-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48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What’s that got to do with 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?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grpSp>
        <p:nvGrpSpPr>
          <p:cNvPr id="5" name="Group 36"/>
          <p:cNvGrpSpPr/>
          <p:nvPr/>
        </p:nvGrpSpPr>
        <p:grpSpPr>
          <a:xfrm>
            <a:off x="2514600" y="1524000"/>
            <a:ext cx="914400" cy="762000"/>
            <a:chOff x="3962400" y="4457700"/>
            <a:chExt cx="914400" cy="762000"/>
          </a:xfrm>
        </p:grpSpPr>
        <p:sp>
          <p:nvSpPr>
            <p:cNvPr id="20" name="Oval 19"/>
            <p:cNvSpPr/>
            <p:nvPr/>
          </p:nvSpPr>
          <p:spPr>
            <a:xfrm>
              <a:off x="4038600" y="44958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62400" y="44577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+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343400" y="4762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67200" y="47244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-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</p:grpSp>
      <p:grpSp>
        <p:nvGrpSpPr>
          <p:cNvPr id="6" name="Group 35"/>
          <p:cNvGrpSpPr/>
          <p:nvPr/>
        </p:nvGrpSpPr>
        <p:grpSpPr>
          <a:xfrm>
            <a:off x="304800" y="1600200"/>
            <a:ext cx="914400" cy="647700"/>
            <a:chOff x="6248400" y="5105400"/>
            <a:chExt cx="914400" cy="647700"/>
          </a:xfrm>
        </p:grpSpPr>
        <p:sp>
          <p:nvSpPr>
            <p:cNvPr id="29" name="Oval 28"/>
            <p:cNvSpPr/>
            <p:nvPr/>
          </p:nvSpPr>
          <p:spPr>
            <a:xfrm>
              <a:off x="6629400" y="5143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3200" y="51054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-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324600" y="52959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48400" y="52578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+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</p:grpSp>
      <p:grpSp>
        <p:nvGrpSpPr>
          <p:cNvPr id="7" name="Group 34"/>
          <p:cNvGrpSpPr/>
          <p:nvPr/>
        </p:nvGrpSpPr>
        <p:grpSpPr>
          <a:xfrm>
            <a:off x="914400" y="3429000"/>
            <a:ext cx="990600" cy="495300"/>
            <a:chOff x="4724400" y="5524500"/>
            <a:chExt cx="990600" cy="495300"/>
          </a:xfrm>
        </p:grpSpPr>
        <p:sp>
          <p:nvSpPr>
            <p:cNvPr id="33" name="Oval 32"/>
            <p:cNvSpPr/>
            <p:nvPr/>
          </p:nvSpPr>
          <p:spPr>
            <a:xfrm>
              <a:off x="5181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05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+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800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24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-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rot="5400000" flipH="1" flipV="1">
            <a:off x="4465" y="3204071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Gyroscope_precession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1447800"/>
            <a:ext cx="3200400" cy="320040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rot="5400000" flipH="1" flipV="1">
            <a:off x="1603870" y="3194347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-1594941" y="3194347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10000" y="1552813"/>
            <a:ext cx="5029200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These “virtual” particles effectively screen the </a:t>
            </a:r>
            <a:r>
              <a:rPr lang="en-US" sz="3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muon’s</a:t>
            </a:r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view of the field</a:t>
            </a:r>
          </a:p>
          <a:p>
            <a:pPr algn="ctr"/>
            <a:endParaRPr lang="en-US" sz="3000" dirty="0" smtClean="0">
              <a:solidFill>
                <a:srgbClr val="3366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  <a:p>
            <a:pPr algn="ctr"/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 precession frequency will change ever so slightly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What’s that got to do with 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?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grpSp>
        <p:nvGrpSpPr>
          <p:cNvPr id="5" name="Group 36"/>
          <p:cNvGrpSpPr/>
          <p:nvPr/>
        </p:nvGrpSpPr>
        <p:grpSpPr>
          <a:xfrm>
            <a:off x="2514600" y="1524000"/>
            <a:ext cx="914400" cy="762000"/>
            <a:chOff x="3962400" y="4457700"/>
            <a:chExt cx="914400" cy="762000"/>
          </a:xfrm>
        </p:grpSpPr>
        <p:sp>
          <p:nvSpPr>
            <p:cNvPr id="20" name="Oval 19"/>
            <p:cNvSpPr/>
            <p:nvPr/>
          </p:nvSpPr>
          <p:spPr>
            <a:xfrm>
              <a:off x="4038600" y="44958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62400" y="44577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+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343400" y="4762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67200" y="47244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-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</p:grpSp>
      <p:grpSp>
        <p:nvGrpSpPr>
          <p:cNvPr id="6" name="Group 35"/>
          <p:cNvGrpSpPr/>
          <p:nvPr/>
        </p:nvGrpSpPr>
        <p:grpSpPr>
          <a:xfrm>
            <a:off x="304800" y="1600200"/>
            <a:ext cx="914400" cy="647700"/>
            <a:chOff x="6248400" y="5105400"/>
            <a:chExt cx="914400" cy="647700"/>
          </a:xfrm>
        </p:grpSpPr>
        <p:sp>
          <p:nvSpPr>
            <p:cNvPr id="29" name="Oval 28"/>
            <p:cNvSpPr/>
            <p:nvPr/>
          </p:nvSpPr>
          <p:spPr>
            <a:xfrm>
              <a:off x="6629400" y="51435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3200" y="51054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-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324600" y="52959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48400" y="52578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+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</p:grpSp>
      <p:grpSp>
        <p:nvGrpSpPr>
          <p:cNvPr id="7" name="Group 34"/>
          <p:cNvGrpSpPr/>
          <p:nvPr/>
        </p:nvGrpSpPr>
        <p:grpSpPr>
          <a:xfrm>
            <a:off x="914400" y="3429000"/>
            <a:ext cx="990600" cy="495300"/>
            <a:chOff x="4724400" y="5524500"/>
            <a:chExt cx="990600" cy="495300"/>
          </a:xfrm>
        </p:grpSpPr>
        <p:sp>
          <p:nvSpPr>
            <p:cNvPr id="33" name="Oval 32"/>
            <p:cNvSpPr/>
            <p:nvPr/>
          </p:nvSpPr>
          <p:spPr>
            <a:xfrm>
              <a:off x="5181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05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+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800600" y="5562600"/>
              <a:ext cx="457200" cy="457200"/>
            </a:xfrm>
            <a:prstGeom prst="ellipse">
              <a:avLst/>
            </a:prstGeom>
            <a:solidFill>
              <a:srgbClr val="A8C47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24400" y="55245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Apple Casual"/>
                  <a:cs typeface="Apple Casual"/>
                </a:rPr>
                <a:t>e</a:t>
              </a:r>
              <a:r>
                <a:rPr lang="en-US" sz="2400" baseline="30000" dirty="0" smtClean="0">
                  <a:latin typeface="Apple Casual"/>
                  <a:cs typeface="Apple Casual"/>
                </a:rPr>
                <a:t>-</a:t>
              </a:r>
              <a:endParaRPr lang="en-US" sz="2400" baseline="30000" dirty="0">
                <a:latin typeface="Apple Casual"/>
                <a:cs typeface="Apple Casual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rot="5400000" flipH="1" flipV="1">
            <a:off x="4465" y="3204071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Gyroscope_precession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1447800"/>
            <a:ext cx="3200400" cy="320040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rot="5400000" flipH="1" flipV="1">
            <a:off x="1603870" y="3194347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-1594941" y="3194347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86200" y="1113472"/>
            <a:ext cx="50292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 total frequency change depends on how many types of particle there are</a:t>
            </a:r>
          </a:p>
        </p:txBody>
      </p:sp>
      <p:pic>
        <p:nvPicPr>
          <p:cNvPr id="39" name="Picture 38" descr="671px-Standard_Model_From_Fermi_L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11" y="2590800"/>
            <a:ext cx="3585089" cy="32004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819400" y="5694402"/>
            <a:ext cx="632996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Are there undiscovered particles?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23878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And spectacular complexity…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67000" y="639009"/>
            <a:ext cx="3657600" cy="5075991"/>
            <a:chOff x="76200" y="1320224"/>
            <a:chExt cx="3657600" cy="5075991"/>
          </a:xfrm>
        </p:grpSpPr>
        <p:pic>
          <p:nvPicPr>
            <p:cNvPr id="8" name="Picture 7" descr="navy-pier-firework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2057400"/>
              <a:ext cx="3657600" cy="433881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53178" y="1320224"/>
              <a:ext cx="17424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accent2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chemical</a:t>
              </a:r>
              <a:endParaRPr lang="en-US" sz="3200" dirty="0">
                <a:solidFill>
                  <a:schemeClr val="accent2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57800" y="228600"/>
            <a:ext cx="3657600" cy="4648200"/>
            <a:chOff x="2971800" y="838200"/>
            <a:chExt cx="3657600" cy="4648200"/>
          </a:xfrm>
        </p:grpSpPr>
        <p:pic>
          <p:nvPicPr>
            <p:cNvPr id="9" name="Picture 8" descr="3d_model_dna_w_phosphate_1.jpg"/>
            <p:cNvPicPr>
              <a:picLocks noChangeAspect="1"/>
            </p:cNvPicPr>
            <p:nvPr/>
          </p:nvPicPr>
          <p:blipFill>
            <a:blip r:embed="rId3"/>
            <a:srcRect b="5400"/>
            <a:stretch>
              <a:fillRect/>
            </a:stretch>
          </p:blipFill>
          <p:spPr>
            <a:xfrm>
              <a:off x="2971800" y="1641856"/>
              <a:ext cx="3657600" cy="384454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00224" y="838200"/>
              <a:ext cx="19147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biological</a:t>
              </a:r>
              <a:endParaRPr lang="en-US" sz="3200" dirty="0">
                <a:solidFill>
                  <a:schemeClr val="accent2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1066800"/>
            <a:ext cx="3429000" cy="5232976"/>
            <a:chOff x="5410200" y="253424"/>
            <a:chExt cx="3429000" cy="5232976"/>
          </a:xfrm>
        </p:grpSpPr>
        <p:sp>
          <p:nvSpPr>
            <p:cNvPr id="14" name="TextBox 13"/>
            <p:cNvSpPr txBox="1"/>
            <p:nvPr/>
          </p:nvSpPr>
          <p:spPr>
            <a:xfrm>
              <a:off x="6181430" y="253424"/>
              <a:ext cx="216551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accent2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mechanical</a:t>
              </a:r>
              <a:endParaRPr lang="en-US" sz="3200" dirty="0">
                <a:solidFill>
                  <a:schemeClr val="accent2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  <p:pic>
          <p:nvPicPr>
            <p:cNvPr id="17" name="Picture 16" descr="Horloge_astronomique_Besanc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0200" y="914400"/>
              <a:ext cx="3429000" cy="4572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What’s that got to do with 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?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4465" y="3204071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Gyroscope_precession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1447800"/>
            <a:ext cx="3200400" cy="320040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rot="5400000" flipH="1" flipV="1">
            <a:off x="1603870" y="3194347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-1594941" y="3194347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86200" y="1113472"/>
            <a:ext cx="50292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 frequency will also change if the </a:t>
            </a:r>
            <a:r>
              <a:rPr lang="en-US" sz="3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has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19400" y="5694402"/>
            <a:ext cx="632996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Is the </a:t>
            </a:r>
            <a:r>
              <a:rPr lang="en-US" sz="3000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made of something?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743200"/>
            <a:ext cx="2945864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Why do we call it g-2?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4465" y="3204071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Gyroscope_precession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1447800"/>
            <a:ext cx="3200400" cy="320040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rot="5400000" flipH="1" flipV="1">
            <a:off x="1603870" y="3194347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-1594941" y="3194347"/>
            <a:ext cx="3801070" cy="1588"/>
          </a:xfrm>
          <a:prstGeom prst="straightConnector1">
            <a:avLst/>
          </a:prstGeom>
          <a:ln w="41275" cap="flat" cmpd="sng" algn="ctr">
            <a:solidFill>
              <a:srgbClr val="D4B47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86200" y="1113472"/>
            <a:ext cx="5029200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g</a:t>
            </a:r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(the </a:t>
            </a:r>
            <a:r>
              <a:rPr lang="en-US" sz="3000" dirty="0" err="1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gyromagnetic</a:t>
            </a:r>
            <a:r>
              <a:rPr lang="en-US" sz="3000" dirty="0" smtClean="0">
                <a:solidFill>
                  <a:srgbClr val="3366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ratio) is essentially this frequency and it would be identically 2 were it not for the virtual particles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19600" y="3886200"/>
            <a:ext cx="381536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g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=2.00233184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g-2 measured very precisely at Brookhaven National Lab (2001)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7377" y="3703320"/>
            <a:ext cx="6054777" cy="33832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rcRect t="60417" b="9379"/>
          <a:stretch>
            <a:fillRect/>
          </a:stretch>
        </p:blipFill>
        <p:spPr>
          <a:xfrm>
            <a:off x="2590800" y="1981200"/>
            <a:ext cx="5486400" cy="13716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495800" y="1427202"/>
            <a:ext cx="19812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980606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Theory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48400" y="1427202"/>
            <a:ext cx="22860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1B34E6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Experiment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953000" y="1981200"/>
            <a:ext cx="3962400" cy="3093660"/>
            <a:chOff x="4953000" y="1981200"/>
            <a:chExt cx="3962400" cy="3093660"/>
          </a:xfrm>
        </p:grpSpPr>
        <p:sp>
          <p:nvSpPr>
            <p:cNvPr id="45" name="TextBox 44"/>
            <p:cNvSpPr txBox="1"/>
            <p:nvPr/>
          </p:nvSpPr>
          <p:spPr>
            <a:xfrm>
              <a:off x="4953000" y="3505200"/>
              <a:ext cx="3962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00"/>
                  </a:solidFill>
                </a:rPr>
                <a:t>Would like to bring the apparatus from Brookhaven to Fermilab to improve the precision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239000" y="1981200"/>
              <a:ext cx="190500" cy="10033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4600" y="1905000"/>
            <a:ext cx="2514600" cy="1612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Mu2e at Fermilab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4800600"/>
            <a:ext cx="884456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 Mu2e experiment will continue a long quest of looking for rare decay modes of the </a:t>
            </a:r>
            <a:r>
              <a:rPr lang="en-US" sz="3000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endParaRPr lang="en-US" sz="3000" dirty="0" smtClean="0">
              <a:solidFill>
                <a:srgbClr val="FFFF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14400" y="1143000"/>
            <a:ext cx="5855764" cy="3657600"/>
            <a:chOff x="1676400" y="1143000"/>
            <a:chExt cx="5855764" cy="3657600"/>
          </a:xfrm>
        </p:grpSpPr>
        <p:pic>
          <p:nvPicPr>
            <p:cNvPr id="8" name="Picture 2" descr="C:\Users\norman\Desktop\lfv_history_with_mu2e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76400" y="1143000"/>
              <a:ext cx="5855764" cy="365760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9" name="4-Point Star 8"/>
            <p:cNvSpPr/>
            <p:nvPr/>
          </p:nvSpPr>
          <p:spPr>
            <a:xfrm>
              <a:off x="6934200" y="3962400"/>
              <a:ext cx="228600" cy="228600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62376" y="3200400"/>
            <a:ext cx="177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Mu2e sensitivity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6400800" y="3569732"/>
            <a:ext cx="1371600" cy="392668"/>
          </a:xfrm>
          <a:prstGeom prst="straightConnector1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839695" y="2817904"/>
            <a:ext cx="3657612" cy="30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Level at which </a:t>
            </a:r>
            <a:r>
              <a:rPr lang="en-US" sz="1400" dirty="0" err="1" smtClean="0">
                <a:solidFill>
                  <a:srgbClr val="FF0000"/>
                </a:solidFill>
              </a:rPr>
              <a:t>muons</a:t>
            </a:r>
            <a:r>
              <a:rPr lang="en-US" sz="1400" dirty="0" smtClean="0">
                <a:solidFill>
                  <a:srgbClr val="FF0000"/>
                </a:solidFill>
              </a:rPr>
              <a:t> convert to electrons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588" y="4492821"/>
            <a:ext cx="3657612" cy="30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304800" y="76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to electron conversion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1066800"/>
            <a:ext cx="5410200" cy="518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:\Users\norman\Desktop\Al_atom_tra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9785" y="2839453"/>
            <a:ext cx="1231065" cy="1358524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rot="5400000">
            <a:off x="2649028" y="4162928"/>
            <a:ext cx="2125579" cy="105075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7738093">
            <a:off x="3327628" y="4629390"/>
            <a:ext cx="10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msy10"/>
              </a:rPr>
              <a:t>¼</a:t>
            </a:r>
            <a:r>
              <a:rPr lang="en-US" dirty="0" smtClean="0"/>
              <a:t> 20 fm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4533977" y="3641561"/>
            <a:ext cx="882315" cy="44917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7738093">
            <a:off x="4669915" y="3762354"/>
            <a:ext cx="90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msy10"/>
              </a:rPr>
              <a:t>¼</a:t>
            </a:r>
            <a:r>
              <a:rPr lang="en-US" dirty="0" smtClean="0"/>
              <a:t> 4 fm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 rot="1992146">
            <a:off x="2803464" y="1404629"/>
            <a:ext cx="3144155" cy="4706884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C:\Users\norman\Desktop\muon_point_tra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0891" y="4980900"/>
            <a:ext cx="478506" cy="47983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234566" y="1098885"/>
            <a:ext cx="244642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 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Muonic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Aluminum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2352" y="1101290"/>
            <a:ext cx="32004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Coherent Conversion (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μ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 descr="x-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60000">
            <a:off x="3273873" y="3801089"/>
            <a:ext cx="215647" cy="14578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8551080">
            <a:off x="3050482" y="41030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1480026" y="5548041"/>
            <a:ext cx="686369" cy="43980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54512" y="5220929"/>
            <a:ext cx="465257" cy="649552"/>
            <a:chOff x="4025610" y="5220929"/>
            <a:chExt cx="465257" cy="649552"/>
          </a:xfrm>
        </p:grpSpPr>
        <p:pic>
          <p:nvPicPr>
            <p:cNvPr id="21" name="Picture 2" descr="C:\Users\norman\Desktop\Presentation Graphics\electro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25610" y="5220929"/>
              <a:ext cx="461688" cy="501445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4144297" y="5501149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338321" y="2507226"/>
            <a:ext cx="266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Nucleus Is Left Unchanged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293489">
            <a:off x="1539023" y="4645734"/>
            <a:ext cx="101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Muon</a:t>
            </a:r>
          </a:p>
          <a:p>
            <a:r>
              <a:rPr lang="en-US" dirty="0" smtClean="0"/>
              <a:t>Converts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5940623"/>
            <a:ext cx="351156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Graphic by Andrew Norman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907 -0.33865 C 0.1191 -0.49467 0.24879 -0.56504 0.32639 -0.49213 C 0.40486 -0.42129 0.40365 -0.23541 0.32396 -0.08055 C 0.24427 0.07593 0.11545 0.14422 0.03716 0.07292 C -0.04132 0.00162 -0.04045 -0.18287 0.03907 -0.33865 Z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4 -0.04792 L -5.55556E-7 4.44444E-6 " pathEditMode="relative" ptsTypes="AA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125 L -0.17153 0.1354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5" grpId="0" animBg="1"/>
      <p:bldP spid="15" grpId="1" animBg="1"/>
      <p:bldP spid="16" grpId="0" animBg="1"/>
      <p:bldP spid="18" grpId="0"/>
      <p:bldP spid="23" grpId="0"/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 descr="Mu2e_Beamline_Perspective2.bm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90335"/>
            <a:ext cx="6676229" cy="45259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Mu2e solenoids…technical marvels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pic>
        <p:nvPicPr>
          <p:cNvPr id="7" name="Picture 4" descr="C:\Users\norman\Desktop\Detector_Solenoid_muon_to_electron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2996" y="1755495"/>
            <a:ext cx="8214414" cy="5407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03200" y="784086"/>
            <a:ext cx="8746086" cy="534207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Mu2e solenoids…technical marvels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pic>
        <p:nvPicPr>
          <p:cNvPr id="8" name="Picture 17" descr="Target_Solenoid_pion_mu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67001" y="1238865"/>
            <a:ext cx="6663995" cy="4525963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333476" y="2455608"/>
            <a:ext cx="309716" cy="30971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74934" y="1143000"/>
            <a:ext cx="1374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</a:t>
            </a:r>
          </a:p>
          <a:p>
            <a:r>
              <a:rPr lang="en-US" dirty="0" smtClean="0"/>
              <a:t>Mirror Effect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rot="5400000">
            <a:off x="7519017" y="1786256"/>
            <a:ext cx="740018" cy="746169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519948" y="3334559"/>
            <a:ext cx="309716" cy="3097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μ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376560" y="3507660"/>
            <a:ext cx="309716" cy="30971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l-GR" dirty="0" smtClean="0">
                <a:latin typeface="Times New Roman"/>
                <a:cs typeface="Times New Roman"/>
              </a:rPr>
              <a:t>π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80788" y="4363065"/>
            <a:ext cx="14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π</a:t>
            </a:r>
            <a:r>
              <a:rPr lang="en-US" dirty="0" smtClean="0"/>
              <a:t> decays to </a:t>
            </a:r>
            <a:r>
              <a:rPr lang="el-GR" dirty="0" smtClean="0">
                <a:latin typeface="Times New Roman"/>
                <a:cs typeface="Times New Roman"/>
              </a:rPr>
              <a:t>μ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rot="10800000">
            <a:off x="4755148" y="3633149"/>
            <a:ext cx="625641" cy="9145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80388" y="4800600"/>
            <a:ext cx="3168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μ </a:t>
            </a:r>
            <a:r>
              <a:rPr lang="en-US" dirty="0" smtClean="0"/>
              <a:t>is captured into the transport solenoid and proceeds to the stopping targets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626933" y="4066287"/>
            <a:ext cx="1050766" cy="7539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1000000">
            <a:off x="2622416" y="254228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1000000">
            <a:off x="6816555" y="177226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000000">
            <a:off x="3816683" y="2149255"/>
            <a:ext cx="237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Solenoid Field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0200000">
            <a:off x="3102810" y="2622497"/>
            <a:ext cx="7940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200000" flipH="1">
            <a:off x="6102683" y="2077066"/>
            <a:ext cx="7940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63885" y="2919276"/>
            <a:ext cx="2935705" cy="818147"/>
            <a:chOff x="192207" y="4371474"/>
            <a:chExt cx="1897538" cy="818147"/>
          </a:xfrm>
        </p:grpSpPr>
        <p:sp>
          <p:nvSpPr>
            <p:cNvPr id="26" name="TextBox 25"/>
            <p:cNvSpPr txBox="1"/>
            <p:nvPr/>
          </p:nvSpPr>
          <p:spPr>
            <a:xfrm>
              <a:off x="192207" y="4371474"/>
              <a:ext cx="1441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Primary </a:t>
              </a:r>
              <a:r>
                <a:rPr lang="el-GR" dirty="0" smtClean="0">
                  <a:latin typeface="Times New Roman"/>
                  <a:cs typeface="Times New Roman"/>
                </a:rPr>
                <a:t>π</a:t>
              </a:r>
              <a:r>
                <a:rPr lang="en-US" dirty="0" smtClean="0">
                  <a:latin typeface="Times New Roman"/>
                  <a:cs typeface="Times New Roman"/>
                </a:rPr>
                <a:t> </a:t>
              </a:r>
              <a:r>
                <a:rPr lang="en-US" dirty="0" smtClean="0"/>
                <a:t>production</a:t>
              </a:r>
            </a:p>
            <a:p>
              <a:r>
                <a:rPr lang="en-US" dirty="0" smtClean="0"/>
                <a:t>off gold target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177267" y="4780547"/>
              <a:ext cx="912478" cy="4090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360518" y="3483598"/>
            <a:ext cx="309716" cy="30971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l-GR" dirty="0" smtClean="0">
                <a:latin typeface="Times New Roman"/>
                <a:cs typeface="Times New Roman"/>
              </a:rPr>
              <a:t>π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1408297" y="3875335"/>
            <a:ext cx="309716" cy="3097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mmi10"/>
              </a:rPr>
              <a:t>¹</a:t>
            </a:r>
            <a:endParaRPr lang="en-US" dirty="0">
              <a:latin typeface="cmmi1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37239" y="5791200"/>
            <a:ext cx="351156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Graphic by Andrew Norman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.30973 0.14398 " pathEditMode="relative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42048 -0.1331 C 0.3717 -0.1206 0.3309 -0.09213 0.33281 -0.07129 C 0.33107 -0.05208 0.35625 -0.04421 0.38403 -0.05069 C 0.41319 -0.0581 0.44062 -0.07986 0.43837 -0.09722 C 0.43854 -0.10671 0.43351 -0.11365 0.42101 -0.1162 C 0.40781 -0.12152 0.38559 -0.11967 0.36042 -0.11458 C 0.34531 -0.11041 0.33385 -0.10625 0.3217 -0.09884 C 0.29792 -0.08819 0.27934 -0.07106 0.28125 -0.05717 C 0.27778 -0.04097 0.3026 -0.03379 0.32587 -0.03981 C 0.35555 -0.04652 0.37708 -0.06527 0.37726 -0.08194 C 0.37847 -0.09074 0.37344 -0.09629 0.36302 -0.09884 C 0.34948 -0.10231 0.32812 -0.10301 0.3059 -0.09745 C 0.29375 -0.09444 0.28333 -0.09004 0.27187 -0.08426 C 0.25035 -0.07291 0.23542 -0.05926 0.23542 -0.04699 C 0.23524 -0.03217 0.25625 -0.02592 0.27847 -0.03078 C 0.30173 -0.0368 0.32309 -0.05416 0.32135 -0.06689 C 0.32187 -0.07523 0.3191 -0.08217 0.31059 -0.08495 C 0.29792 -0.08819 0.27917 -0.08657 0.25764 -0.08194 C 0.24844 -0.07963 0.23732 -0.07523 0.22726 -0.07037 C 0.20764 -0.06064 0.19462 -0.04791 0.19375 -0.0368 C 0.19601 -0.02407 0.21319 -0.01805 0.23455 -0.02338 C 0.25538 -0.02801 0.27205 -0.04259 0.2743 -0.05671 C 0.27344 -0.06226 0.26771 -0.06643 0.26198 -0.07083 C 0.25035 -0.07291 0.23298 -0.07314 0.21545 -0.06898 C 0.20573 -0.06597 0.19635 -0.06273 0.18889 -0.05787 C 0.16962 -0.04907 0.15712 -0.03796 0.1592 -0.02824 C 0.15885 -0.01666 0.17361 -0.01041 0.19323 -0.01551 C 0.21285 -0.02013 0.2283 -0.03379 0.22917 -0.04583 C 0.22778 -0.05138 0.22482 -0.05601 0.21719 -0.05787 C 0.20764 -0.06064 0.19271 -0.06064 0.17621 -0.05486 C 0.16736 -0.05416 0.15885 -0.05023 0.15226 -0.04768 C 0.13472 -0.03912 0.12465 -0.02893 0.12361 -0.01967 C 0.12535 -0.00902 0.13819 -0.00416 0.15607 -0.00833 C 0.17326 -0.0125 0.18785 -0.02453 0.18819 -0.03564 C 0.1875 -0.04027 0.18403 -0.04467 0.17847 -0.04676 C 0.16996 -0.04953 0.15555 -0.04884 0.14062 -0.0449 C 0.13264 -0.04282 0.12621 -0.04004 0.11927 -0.03726 C 0.10417 -0.03009 0.09583 -0.02013 0.09462 -0.01226 C 0.09392 -0.00254 0.10694 0.00186 0.12413 -0.00162 C 0.13802 -0.00601 0.15243 -0.01689 0.15087 -0.0243 C 0.15278 -0.03101 0.14809 -0.03472 0.1434 -0.03703 C 0.13472 -0.03912 0.12326 -0.03888 0.10972 -0.03426 C 0.10069 -0.03055 0.09618 -0.02986 0.09045 -0.02824 C 0.0776 -0.02176 0.06823 -0.01273 0.06736 -0.00509 C 0.06649 0.00348 0.07969 0.00741 0.09236 0.00394 C 0.10816 0.00093 0.1191 -0.00995 0.12014 -0.01851 C 0.11962 -0.02268 0.11701 -0.02523 0.11094 -0.02754 C 0.10417 -0.03009 0.09444 -0.02963 0.08055 -0.02546 C 0.07465 -0.02476 0.0691 -0.02222 0.06319 -0.0199 C 0.05226 -0.01412 0.04236 -0.00601 0.04392 0.00024 C 0.04305 0.01019 0.05399 0.01204 0.06736 0.00903 C 0.07917 0.00533 0.0901 -0.00347 0.08906 -0.01041 C 0.09028 -0.01481 0.08802 -0.01828 0.08351 -0.01944 C 0.07535 -0.02013 0.06528 -0.02037 0.05538 -0.01805 C 0.04965 -0.01689 0.04427 -0.01481 0.0401 -0.0125 C 0.02899 -0.00717 0.02187 0.00047 0.02066 0.00602 C 0.02153 0.01297 0.03229 0.01598 0.04201 0.01343 C 0.05347 0.01274 0.06458 0.00209 0.06354 -0.00486 C 0.06319 -0.00763 0.06059 -0.01064 0.05625 -0.01157 C 0.05226 -0.01412 0.04201 -0.01342 0.0316 -0.01088 C 0.02899 -0.00995 0.02292 -0.00787 0.01892 -0.00625 C 0.00764 -0.00069 0.00226 0.00556 0.00156 0.01065 C 0.00243 0.01713 0.01042 0.01991 0.02031 0.01783 C 0.03212 0.01482 0.03906 0.00764 0.04028 0.00116 C 0.03976 -0.00208 0.03732 -0.00416 0.03298 -0.00532 C 0.02899 -0.00717 0.02101 -0.00648 0.01094 -0.00439 C 0.00712 -0.00347 0.00364 -0.00185 1.66667E-6 -4.07407E-6 " pathEditMode="relative" rAng="0" ptsTypes="fffffffffffffffffffffffffffffffffffffffffffffffffffffffffffffffffff">
                                      <p:cBhvr>
                                        <p:cTn id="25" dur="3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43733 -0.1537 C 0.39983 -0.14398 0.37049 -0.11829 0.3724 -0.09676 C 0.37153 -0.07847 0.39167 -0.06875 0.41407 -0.07431 C 0.43473 -0.07917 0.45452 -0.09931 0.45296 -0.1169 C 0.45243 -0.12685 0.44792 -0.13333 0.43924 -0.13657 C 0.42796 -0.14259 0.41077 -0.14352 0.39219 -0.13796 C 0.38178 -0.13519 0.37171 -0.13079 0.36337 -0.12662 C 0.34497 -0.11574 0.33368 -0.1 0.33455 -0.08681 C 0.33403 -0.07083 0.35191 -0.06181 0.37101 -0.0669 C 0.39132 -0.0713 0.40695 -0.08935 0.40712 -0.1044 C 0.40643 -0.11389 0.40209 -0.12014 0.39584 -0.12384 C 0.38351 -0.12801 0.36806 -0.1287 0.35157 -0.12407 C 0.34341 -0.12176 0.33455 -0.11829 0.32553 -0.11366 C 0.30973 -0.10394 0.29844 -0.09051 0.29966 -0.07732 C 0.30035 -0.06273 0.3165 -0.05509 0.33386 -0.06042 C 0.35139 -0.06482 0.36476 -0.08009 0.36424 -0.09445 C 0.36563 -0.10116 0.36146 -0.10787 0.35539 -0.11065 C 0.34497 -0.11574 0.33143 -0.11458 0.31546 -0.11088 C 0.30816 -0.10949 0.29931 -0.10417 0.29237 -0.10162 C 0.279 -0.09236 0.26823 -0.08125 0.26858 -0.06991 C 0.27084 -0.05741 0.28403 -0.05 0.29948 -0.0544 C 0.31563 -0.05787 0.32813 -0.07222 0.32778 -0.08472 C 0.3283 -0.09051 0.32344 -0.09653 0.31806 -0.09977 C 0.30973 -0.10394 0.29653 -0.1037 0.28403 -0.1007 C 0.27657 -0.09861 0.26945 -0.09514 0.26372 -0.0919 C 0.25 -0.08287 0.24046 -0.07292 0.24219 -0.06296 C 0.24254 -0.05093 0.25417 -0.04491 0.2691 -0.04907 C 0.28368 -0.05232 0.29428 -0.06482 0.2948 -0.07662 C 0.2941 -0.08287 0.29115 -0.08727 0.28559 -0.08982 C 0.279 -0.09236 0.26684 -0.09375 0.25487 -0.09005 C 0.24723 -0.08889 0.24167 -0.08611 0.23646 -0.08333 C 0.22379 -0.07546 0.21615 -0.06551 0.21615 -0.05602 C 0.21771 -0.0456 0.22761 -0.04028 0.24098 -0.04398 C 0.25382 -0.04699 0.26459 -0.05787 0.26407 -0.06875 C 0.26355 -0.07431 0.26181 -0.0787 0.25643 -0.08079 C 0.25 -0.08357 0.23941 -0.0838 0.22796 -0.08079 C 0.22188 -0.0794 0.21754 -0.07708 0.21198 -0.07454 C 0.2007 -0.06736 0.19462 -0.05926 0.19445 -0.05 C 0.19428 -0.0412 0.20434 -0.03588 0.21719 -0.03866 C 0.22639 -0.04213 0.23803 -0.05232 0.23646 -0.06088 C 0.23733 -0.06736 0.23403 -0.07037 0.23056 -0.07269 C 0.22379 -0.07546 0.21476 -0.07593 0.20469 -0.07269 C 0.19844 -0.0713 0.19445 -0.06991 0.19028 -0.0669 C 0.18056 -0.06134 0.17431 -0.05232 0.17344 -0.04537 C 0.17362 -0.03704 0.18334 -0.03195 0.19375 -0.03472 C 0.20521 -0.03727 0.21285 -0.04769 0.21303 -0.05556 C 0.21198 -0.05995 0.21007 -0.06343 0.20608 -0.06435 C 0.2007 -0.06736 0.19289 -0.06829 0.18264 -0.06435 C 0.17865 -0.06389 0.17448 -0.06204 0.17014 -0.05972 C 0.16146 -0.05486 0.15504 -0.04792 0.15608 -0.04097 C 0.15573 -0.03333 0.16424 -0.02894 0.17379 -0.03171 C 0.18299 -0.03403 0.1908 -0.0419 0.18993 -0.04954 C 0.19098 -0.05301 0.18872 -0.05718 0.18507 -0.05833 C 0.179 -0.06111 0.17171 -0.06065 0.16407 -0.05857 C 0.15955 -0.05718 0.15573 -0.05532 0.15261 -0.05394 C 0.14393 -0.04931 0.13941 -0.04282 0.13889 -0.03634 C 0.13959 -0.0287 0.14809 -0.02593 0.15504 -0.02801 C 0.16407 -0.03009 0.17223 -0.03796 0.17101 -0.04491 C 0.17049 -0.04815 0.16858 -0.0507 0.16459 -0.05208 C 0.16146 -0.05486 0.15417 -0.05509 0.14636 -0.05278 C 0.14428 -0.05208 0.13959 -0.05023 0.13681 -0.04884 C 0.1283 -0.04421 0.12483 -0.03843 0.12483 -0.03287 C 0.1257 -0.02639 0.13125 -0.02338 0.13855 -0.02546 C 0.14723 -0.02708 0.15278 -0.03403 0.15348 -0.04028 C 0.15261 -0.04282 0.15087 -0.0456 0.1474 -0.04653 C 0.14393 -0.04931 0.13855 -0.04954 0.13108 -0.04607 C 0.12796 -0.04676 0.12553 -0.04514 0.12309 -0.04421 " pathEditMode="relative" rAng="0" ptsTypes="fffffffffffffffffffffffffffffffffffffffffffffffffffffffffffffffffff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91 -0.01898 C -0.04253 -0.00903 -0.07656 0.00926 -0.07656 0.02246 C -0.0783 0.03357 -0.05764 0.03658 -0.03385 0.03172 C -0.00955 0.0257 0.01198 0.01158 0.01268 0.00047 C 0.01181 -0.0044 0.00747 -0.0081 -0.00087 -0.00949 C -0.01354 -0.01088 -0.03073 -0.00995 -0.05225 -0.0044 C -0.06284 -0.00231 -0.07465 0.00162 -0.08403 0.00556 C -0.10486 0.01459 -0.11805 0.02454 -0.11875 0.03287 C -0.12153 0.04283 -0.10191 0.04584 -0.08107 0.04051 C -0.05764 0.03472 -0.03975 0.02292 -0.03784 0.01297 C -0.03854 0.00834 -0.04253 0.00486 -0.04913 0.00347 C -0.06059 0.00209 -0.07916 0.00394 -0.09757 0.00857 C -0.10677 0.01042 -0.11684 0.01389 -0.12621 0.01783 C -0.14357 0.025 -0.15764 0.03472 -0.15781 0.04213 C -0.15833 0.05093 -0.14149 0.05371 -0.12239 0.04885 C -0.10243 0.04375 -0.08559 0.03287 -0.08489 0.02408 C -0.0842 0.01991 -0.08767 0.01713 -0.09496 0.01597 C -0.10486 0.01459 -0.11927 0.01574 -0.13767 0.02014 C -0.14583 0.02222 -0.15538 0.025 -0.16337 0.02824 C -0.17969 0.03519 -0.19132 0.04422 -0.19184 0.05023 C -0.1908 0.05787 -0.17691 0.06065 -0.15885 0.05625 C -0.14166 0.05185 -0.12639 0.04213 -0.12534 0.03403 C -0.12569 0.03056 -0.13003 0.02801 -0.1342 0.02639 C -0.14357 0.025 -0.15885 0.02662 -0.17274 0.03033 C -0.18142 0.03241 -0.18923 0.03565 -0.19566 0.0375 C -0.21146 0.04422 -0.22187 0.05209 -0.22118 0.05764 C -0.2217 0.06459 -0.21007 0.06736 -0.19375 0.0632 C -0.17795 0.05926 -0.16354 0.0507 -0.1625 0.04375 C -0.16302 0.04005 -0.16562 0.03727 -0.17187 0.03658 C -0.17969 0.03519 -0.19253 0.03658 -0.2059 0.03982 C -0.21354 0.04167 -0.21996 0.04375 -0.22604 0.04653 C -0.24028 0.05232 -0.24965 0.05903 -0.24982 0.06459 C -0.24913 0.0706 -0.23889 0.07338 -0.22413 0.06968 C -0.21007 0.06644 -0.19722 0.05787 -0.1967 0.05139 C -0.19705 0.04908 -0.19878 0.0463 -0.20434 0.04537 C -0.21146 0.04422 -0.22291 0.04537 -0.23576 0.04885 C -0.24219 0.05047 -0.24687 0.05209 -0.25382 0.05486 C -0.26649 0.05949 -0.27396 0.06551 -0.27465 0.07084 C -0.27552 0.07662 -0.26597 0.07847 -0.25104 0.07477 C -0.23941 0.07176 -0.22639 0.06459 -0.22725 0.05903 C -0.22604 0.05625 -0.23038 0.0544 -0.23368 0.05301 C -0.24028 0.05232 -0.25034 0.05324 -0.26146 0.05602 C -0.26892 0.05787 -0.27413 0.05926 -0.27795 0.06135 C -0.28923 0.06644 -0.29583 0.07176 -0.29809 0.07616 C -0.29844 0.08148 -0.28854 0.0831 -0.27691 0.08033 C -0.26406 0.07709 -0.25434 0.0706 -0.2533 0.06551 C -0.25347 0.06297 -0.25573 0.06088 -0.26076 0.06065 C -0.26649 0.05949 -0.2743 0.06019 -0.28646 0.0632 C -0.29132 0.06435 -0.29583 0.06597 -0.30017 0.06806 C -0.30903 0.07199 -0.31753 0.07709 -0.31701 0.08102 C -0.31788 0.08542 -0.3085 0.08681 -0.29826 0.08426 C -0.28837 0.08218 -0.2783 0.07593 -0.27934 0.07153 C -0.27847 0.06898 -0.27986 0.06736 -0.2835 0.06713 C -0.29097 0.06644 -0.29896 0.0676 -0.30729 0.06968 C -0.31198 0.07084 -0.31701 0.07199 -0.31962 0.07338 C -0.32882 0.07755 -0.33559 0.08195 -0.33576 0.08611 C -0.33576 0.09005 -0.32621 0.09074 -0.31927 0.08912 C -0.30972 0.08635 -0.30017 0.08102 -0.30087 0.07709 C -0.30139 0.07477 -0.30312 0.07338 -0.30694 0.07315 C -0.30903 0.07199 -0.31753 0.07315 -0.32656 0.07523 C -0.32899 0.0757 -0.33455 0.07732 -0.33732 0.07871 C -0.34757 0.08218 -0.35121 0.08611 -0.35278 0.08959 C -0.35225 0.09306 -0.34583 0.09445 -0.3368 0.09236 C -0.32708 0.08982 -0.32153 0.08519 -0.31996 0.08172 C -0.32031 0.07963 -0.32239 0.07871 -0.32621 0.07824 C -0.32882 0.07755 -0.33628 0.07847 -0.34357 0.07986 C -0.3467 0.08056 -0.35 0.08195 -0.35364 0.0831 " pathEditMode="relative" rAng="0" ptsTypes="fffffffffffffffffffffffffffffffffffffffffffffffffffffffffffffffffff">
                                      <p:cBhvr>
                                        <p:cTn id="4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1355 -0.01389 C -0.03542 -0.00555 -0.0533 0.0088 -0.05191 0.02199 C -0.05226 0.03287 -0.04011 0.03843 -0.02657 0.03472 C -0.01337 0.03102 -0.00261 0.01898 -0.00417 0.00903 C -0.00434 0.00463 -0.00695 -0.00185 -0.01198 -0.00393 C -0.01893 -0.00717 -0.029 -0.00717 -0.04063 -0.0037 C -0.04671 -0.00208 -0.05278 0.00185 -0.05816 0.0044 C -0.06858 0.01296 -0.07535 0.02014 -0.07483 0.02963 C -0.07518 0.03982 -0.06407 0.04468 -0.05243 0.03982 C -0.04028 0.03658 -0.03125 0.0257 -0.03108 0.01597 C -0.03177 0.01134 -0.03421 0.00718 -0.0382 0.00509 C -0.04497 0.00371 -0.05521 0.00232 -0.06511 0.00671 C -0.07032 0.00671 -0.07518 0.01343 -0.08056 0.01204 C -0.08924 0.02014 -0.09705 0.02685 -0.09601 0.03519 C -0.09549 0.04329 -0.08559 0.04769 -0.07518 0.04468 C -0.06441 0.0419 -0.05591 0.03334 -0.05625 0.02292 C -0.05625 0.01852 -0.05903 0.01505 -0.06268 0.01296 C -0.06858 0.01296 -0.07726 0.01088 -0.08664 0.01366 C -0.09098 0.01482 -0.09601 0.01829 -0.1007 0.01991 C -0.10868 0.025 -0.11441 0.03658 -0.11459 0.03982 C -0.11337 0.04746 -0.10521 0.05162 -0.09566 0.04954 C -0.08629 0.0463 -0.07796 0.0375 -0.07865 0.0294 C -0.07917 0.02546 -0.0816 0.02269 -0.08455 0.02176 C -0.08924 0.02014 -0.09775 0.01852 -0.10556 0.0206 C -0.1099 0.02315 -0.11441 0.02431 -0.11771 0.02616 C -0.12605 0.03125 -0.13125 0.03843 -0.13056 0.04421 C -0.13039 0.05162 -0.12327 0.05509 -0.11441 0.05301 C -0.10539 0.05023 -0.09879 0.04236 -0.09896 0.03519 C -0.09896 0.03148 -0.10087 0.02847 -0.10469 0.02847 C -0.10868 0.025 -0.1158 0.02523 -0.12327 0.02755 C -0.12743 0.02847 -0.13091 0.03009 -0.13438 0.0331 C -0.14184 0.03681 -0.14671 0.04306 -0.14653 0.04861 C -0.14549 0.05509 -0.13941 0.05857 -0.13108 0.05764 C -0.12344 0.05394 -0.11702 0.04699 -0.11719 0.04005 C -0.11754 0.03912 -0.11893 0.03472 -0.1224 0.03334 C -0.12605 0.03125 -0.13282 0.03171 -0.13959 0.0338 C -0.14323 0.03472 -0.14601 0.03588 -0.14914 0.03796 C -0.15591 0.0419 -0.15955 0.04746 -0.15955 0.05255 C -0.1599 0.05857 -0.15365 0.06134 -0.14584 0.05926 C -0.13907 0.05764 -0.13316 0.05093 -0.13403 0.04514 C -0.13351 0.04213 -0.13611 0.04005 -0.13768 0.03843 C -0.14184 0.03681 -0.14775 0.03704 -0.15348 0.03889 C -0.15695 0.04121 -0.15955 0.04259 -0.16216 0.04398 C -0.16754 0.04792 -0.17205 0.05139 -0.17205 0.05602 C -0.17223 0.06134 -0.16598 0.06389 -0.16007 0.06227 C -0.15296 0.06019 -0.14844 0.05463 -0.14775 0.04931 C -0.14879 0.04676 -0.14983 0.04445 -0.15313 0.04352 C -0.15591 0.0419 -0.16025 0.04352 -0.1665 0.04375 C -0.16945 0.0456 -0.17188 0.04676 -0.17431 0.04746 C -0.17934 0.05046 -0.18351 0.05509 -0.18282 0.05903 C -0.18282 0.06389 -0.17761 0.06597 -0.17101 0.06551 C -0.16632 0.06412 -0.16129 0.05787 -0.16216 0.05301 C -0.16198 0.05093 -0.16285 0.05046 -0.16493 0.04861 C -0.1691 0.04676 -0.17361 0.04699 -0.1783 0.04792 C -0.18073 0.04908 -0.18351 0.05 -0.18455 0.05116 C -0.18959 0.05486 -0.19271 0.05949 -0.19323 0.0625 C -0.19271 0.06644 -0.18768 0.06829 -0.18299 0.0669 C -0.17813 0.06551 -0.17327 0.06134 -0.17396 0.05671 C -0.17431 0.0544 -0.17552 0.05324 -0.17743 0.05209 C -0.17934 0.05046 -0.18421 0.0507 -0.18855 0.05209 C -0.18993 0.05232 -0.19271 0.05486 -0.19462 0.05463 C -0.19948 0.05787 -0.20191 0.06134 -0.20122 0.06551 C -0.20035 0.06898 -0.19775 0.07037 -0.19306 0.06898 C -0.18785 0.06736 -0.18438 0.06366 -0.18455 0.05949 C -0.18455 0.05764 -0.18611 0.05625 -0.18768 0.0581 C -0.18959 0.05486 -0.19358 0.05417 -0.19775 0.05556 C -0.19948 0.05625 -0.20139 0.05695 -0.20226 0.05926 " pathEditMode="relative" rAng="0" ptsTypes="fffffffffffffffffffffffffffffffffffffffffffffffffffffffffffffffffff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/>
      <p:bldP spid="13" grpId="0"/>
      <p:bldP spid="14" grpId="0" animBg="1"/>
      <p:bldP spid="14" grpId="1" animBg="1"/>
      <p:bldP spid="14" grpId="2" animBg="1"/>
      <p:bldP spid="14" grpId="3" animBg="1"/>
      <p:bldP spid="17" grpId="0"/>
      <p:bldP spid="28" grpId="0" animBg="1"/>
      <p:bldP spid="28" grpId="1" animBg="1"/>
      <p:bldP spid="28" grpId="2" animBg="1"/>
      <p:bldP spid="2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t="19486" r="12389"/>
          <a:stretch>
            <a:fillRect/>
          </a:stretch>
        </p:blipFill>
        <p:spPr>
          <a:xfrm>
            <a:off x="97857" y="1399639"/>
            <a:ext cx="5388543" cy="51535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The biggest 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project ever…</a:t>
            </a:r>
          </a:p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The 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 Collider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4000" y="2286000"/>
            <a:ext cx="366296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Perhaps the best way to extend our reach at the energy frontier beyond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Tevatron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/LHC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/electron collisions are cleaner 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638800"/>
            <a:ext cx="8382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Heavy mass of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allows circular accelerator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l="-4627" t="9028"/>
          <a:stretch>
            <a:fillRect/>
          </a:stretch>
        </p:blipFill>
        <p:spPr>
          <a:xfrm>
            <a:off x="1143000" y="838200"/>
            <a:ext cx="67818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59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1143000"/>
            <a:ext cx="64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C0482C"/>
                </a:solidFill>
                <a:effectLst>
                  <a:reflection blurRad="6350" stA="55000" endA="300" endPos="45500" dir="5400000" sy="-100000" algn="bl" rotWithShape="0"/>
                </a:effectLst>
                <a:latin typeface="Apple Casual"/>
                <a:cs typeface="Apple Casual"/>
              </a:rPr>
              <a:t>Thank you</a:t>
            </a:r>
          </a:p>
          <a:p>
            <a:pPr algn="ctr"/>
            <a:endParaRPr lang="en-US" sz="2000" dirty="0">
              <a:solidFill>
                <a:srgbClr val="C0482C"/>
              </a:solidFill>
              <a:effectLst>
                <a:reflection blurRad="6350" stA="55000" endA="300" endPos="45500" dir="5400000" sy="-100000" algn="bl" rotWithShape="0"/>
              </a:effectLst>
              <a:latin typeface="Apple Casual"/>
              <a:cs typeface="Apple Casual"/>
            </a:endParaRPr>
          </a:p>
          <a:p>
            <a:pPr algn="ctr"/>
            <a:r>
              <a:rPr lang="en-US" sz="8000" dirty="0">
                <a:solidFill>
                  <a:srgbClr val="C0482C"/>
                </a:solidFill>
                <a:effectLst>
                  <a:reflection blurRad="6350" stA="55000" endA="300" endPos="45500" dir="5400000" sy="-100000" algn="bl" rotWithShape="0"/>
                </a:effectLst>
                <a:latin typeface="Apple Casual"/>
                <a:cs typeface="Apple Casual"/>
              </a:rPr>
              <a:t>very much!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6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52400" y="30480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And some not so spectacular effects…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Picture 22" descr="trump_comb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822" y="1066800"/>
            <a:ext cx="3642578" cy="5029200"/>
          </a:xfrm>
          <a:prstGeom prst="rect">
            <a:avLst/>
          </a:prstGeom>
        </p:spPr>
      </p:pic>
      <p:pic>
        <p:nvPicPr>
          <p:cNvPr id="30" name="Picture 29" descr="trumpHair.jpg"/>
          <p:cNvPicPr>
            <a:picLocks noChangeAspect="1"/>
          </p:cNvPicPr>
          <p:nvPr/>
        </p:nvPicPr>
        <p:blipFill>
          <a:blip r:embed="rId3"/>
          <a:srcRect l="10000" r="18000"/>
          <a:stretch>
            <a:fillRect/>
          </a:stretch>
        </p:blipFill>
        <p:spPr>
          <a:xfrm>
            <a:off x="76200" y="1676400"/>
            <a:ext cx="5486400" cy="3810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60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2438400"/>
            <a:ext cx="2071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504D"/>
                </a:solidFill>
              </a:rPr>
              <a:t>extras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61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52400" y="30480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And some not so spectacular effects…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 descr="wheelchair_in_bo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4267200" cy="3200400"/>
          </a:xfrm>
          <a:prstGeom prst="rect">
            <a:avLst/>
          </a:prstGeom>
        </p:spPr>
      </p:pic>
      <p:pic>
        <p:nvPicPr>
          <p:cNvPr id="8" name="Picture 7" descr="kdg_hand-truck_on_mr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340" y="228600"/>
            <a:ext cx="2559260" cy="3200400"/>
          </a:xfrm>
          <a:prstGeom prst="rect">
            <a:avLst/>
          </a:prstGeom>
        </p:spPr>
      </p:pic>
      <p:pic>
        <p:nvPicPr>
          <p:cNvPr id="11" name="Picture 10" descr="MRI_scanner_eats_patient_b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581400"/>
            <a:ext cx="3899002" cy="292608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lowing-sun-prominence_6594_600x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371600"/>
            <a:ext cx="4876800" cy="3657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62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-catalyzed fusion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7700" y="1219200"/>
            <a:ext cx="46101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 sun is powered by fusion…one process is of particular interest</a:t>
            </a:r>
          </a:p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(D-T fusion)</a:t>
            </a:r>
          </a:p>
        </p:txBody>
      </p:sp>
      <p:pic>
        <p:nvPicPr>
          <p:cNvPr id="11" name="Picture 10" descr="fu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429000"/>
            <a:ext cx="4126136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63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4800" y="3048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mcf_animation_trim_mor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6760" y="807720"/>
            <a:ext cx="7559040" cy="5669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-catalyzed fusion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2639" y="6075402"/>
            <a:ext cx="594896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Video courtesy Star Scientific</a:t>
            </a:r>
            <a:endParaRPr lang="en-US" sz="3000" dirty="0" smtClean="0">
              <a:solidFill>
                <a:srgbClr val="FFFF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64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Muon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pple Casual"/>
                <a:cs typeface="Apple Casual"/>
              </a:rPr>
              <a:t>-catalyzed fusion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028700"/>
            <a:ext cx="4191000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One out of 6000 water molecules in the ocean contains a deuterium atom</a:t>
            </a:r>
          </a:p>
        </p:txBody>
      </p:sp>
      <p:pic>
        <p:nvPicPr>
          <p:cNvPr id="7" name="Picture 6" descr="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2616200"/>
            <a:ext cx="4503761" cy="3017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1028700"/>
            <a:ext cx="4038600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Each gallon has energy equivalent to 300 gallons of gasoline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114800" y="1600200"/>
            <a:ext cx="838200" cy="1588"/>
          </a:xfrm>
          <a:prstGeom prst="straightConnector1">
            <a:avLst/>
          </a:prstGeom>
          <a:ln w="603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29200" y="3429000"/>
            <a:ext cx="4038600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But some tough problems:  </a:t>
            </a:r>
          </a:p>
          <a:p>
            <a:r>
              <a:rPr lang="en-US" sz="24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-no natural tritium</a:t>
            </a:r>
          </a:p>
          <a:p>
            <a:r>
              <a:rPr lang="en-US" sz="2400" dirty="0" smtClean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-“alpha” sticking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65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Proton (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hadron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) colliders can produce very complicated events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5839" y="4699337"/>
            <a:ext cx="511076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Like throwing two soup cans at each other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294586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40936" y="1600200"/>
            <a:ext cx="2945864" cy="27432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505200" y="2971800"/>
            <a:ext cx="2057400" cy="1588"/>
          </a:xfrm>
          <a:prstGeom prst="straightConnector1">
            <a:avLst/>
          </a:prstGeom>
          <a:ln w="53975" cap="flat" cmpd="sng" algn="ctr">
            <a:solidFill>
              <a:srgbClr val="DA3A39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h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812" y="2197100"/>
            <a:ext cx="4740188" cy="3657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66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762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Proton (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hadron</a:t>
            </a:r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) colliders can produce very complicated events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pic>
        <p:nvPicPr>
          <p:cNvPr id="10" name="Picture 9" descr="cms_higgs-event.jpg"/>
          <p:cNvPicPr>
            <a:picLocks noChangeAspect="1"/>
          </p:cNvPicPr>
          <p:nvPr/>
        </p:nvPicPr>
        <p:blipFill>
          <a:blip r:embed="rId3"/>
          <a:srcRect l="2250" r="2556" b="2431"/>
          <a:stretch>
            <a:fillRect/>
          </a:stretch>
        </p:blipFill>
        <p:spPr>
          <a:xfrm>
            <a:off x="558800" y="2286000"/>
            <a:ext cx="3784600" cy="3568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1752600"/>
            <a:ext cx="3505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p-p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 collision in CMS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1752600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gold-gold collision in RHIC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762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Cleaner to smash electrons or </a:t>
            </a:r>
            <a:r>
              <a:rPr lang="en-US" sz="4000" dirty="0" err="1" smtClean="0">
                <a:solidFill>
                  <a:srgbClr val="C0482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muons</a:t>
            </a:r>
            <a:endParaRPr lang="en-US" sz="4000" dirty="0">
              <a:solidFill>
                <a:srgbClr val="C0482C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pic>
        <p:nvPicPr>
          <p:cNvPr id="12" name="Picture 11" descr="bremsstrahlu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45" y="990600"/>
            <a:ext cx="4591455" cy="2743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4145340"/>
            <a:ext cx="41148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Problem…particles (especially light ones)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radiate photons as travel along a curved path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29000" y="845403"/>
            <a:ext cx="5715000" cy="5555397"/>
            <a:chOff x="3429000" y="845403"/>
            <a:chExt cx="5715000" cy="55553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rcRect l="49536" t="9028"/>
            <a:stretch>
              <a:fillRect/>
            </a:stretch>
          </p:blipFill>
          <p:spPr>
            <a:xfrm>
              <a:off x="4958574" y="1828800"/>
              <a:ext cx="3271026" cy="4572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429000" y="845403"/>
              <a:ext cx="57150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00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Only solution for electron accelerators …build in straight lines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12713"/>
            <a:ext cx="7810500" cy="555625"/>
          </a:xfrm>
          <a:ln/>
        </p:spPr>
        <p:txBody>
          <a:bodyPr tIns="604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400"/>
              <a:t>Plan is to airlift coils to barge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371600"/>
            <a:ext cx="5486400" cy="3081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00" name="Freeform 4"/>
          <p:cNvSpPr>
            <a:spLocks noChangeArrowheads="1"/>
          </p:cNvSpPr>
          <p:nvPr/>
        </p:nvSpPr>
        <p:spPr bwMode="auto">
          <a:xfrm>
            <a:off x="2144712" y="2244725"/>
            <a:ext cx="5067300" cy="2114550"/>
          </a:xfrm>
          <a:custGeom>
            <a:avLst/>
            <a:gdLst/>
            <a:ahLst/>
            <a:cxnLst>
              <a:cxn ang="0">
                <a:pos x="6813" y="5834"/>
              </a:cxn>
              <a:cxn ang="0">
                <a:pos x="7382" y="5715"/>
              </a:cxn>
              <a:cxn ang="0">
                <a:pos x="8228" y="5702"/>
              </a:cxn>
              <a:cxn ang="0">
                <a:pos x="8519" y="5742"/>
              </a:cxn>
              <a:cxn ang="0">
                <a:pos x="8903" y="5874"/>
              </a:cxn>
              <a:cxn ang="0">
                <a:pos x="13401" y="3599"/>
              </a:cxn>
              <a:cxn ang="0">
                <a:pos x="14076" y="2487"/>
              </a:cxn>
              <a:cxn ang="0">
                <a:pos x="13745" y="1389"/>
              </a:cxn>
              <a:cxn ang="0">
                <a:pos x="11589" y="0"/>
              </a:cxn>
              <a:cxn ang="0">
                <a:pos x="10398" y="331"/>
              </a:cxn>
              <a:cxn ang="0">
                <a:pos x="9670" y="847"/>
              </a:cxn>
              <a:cxn ang="0">
                <a:pos x="8982" y="1588"/>
              </a:cxn>
              <a:cxn ang="0">
                <a:pos x="8784" y="1760"/>
              </a:cxn>
              <a:cxn ang="0">
                <a:pos x="8347" y="1879"/>
              </a:cxn>
              <a:cxn ang="0">
                <a:pos x="7726" y="2196"/>
              </a:cxn>
              <a:cxn ang="0">
                <a:pos x="7329" y="2554"/>
              </a:cxn>
              <a:cxn ang="0">
                <a:pos x="6826" y="2871"/>
              </a:cxn>
              <a:cxn ang="0">
                <a:pos x="6495" y="2977"/>
              </a:cxn>
              <a:cxn ang="0">
                <a:pos x="6204" y="3162"/>
              </a:cxn>
              <a:cxn ang="0">
                <a:pos x="4366" y="3705"/>
              </a:cxn>
              <a:cxn ang="0">
                <a:pos x="4220" y="4048"/>
              </a:cxn>
              <a:cxn ang="0">
                <a:pos x="2540" y="4326"/>
              </a:cxn>
              <a:cxn ang="0">
                <a:pos x="2196" y="4035"/>
              </a:cxn>
              <a:cxn ang="0">
                <a:pos x="2474" y="3837"/>
              </a:cxn>
              <a:cxn ang="0">
                <a:pos x="2607" y="3784"/>
              </a:cxn>
              <a:cxn ang="0">
                <a:pos x="2765" y="3493"/>
              </a:cxn>
              <a:cxn ang="0">
                <a:pos x="2845" y="2077"/>
              </a:cxn>
              <a:cxn ang="0">
                <a:pos x="2302" y="1350"/>
              </a:cxn>
              <a:cxn ang="0">
                <a:pos x="1534" y="1231"/>
              </a:cxn>
              <a:cxn ang="0">
                <a:pos x="966" y="1852"/>
              </a:cxn>
              <a:cxn ang="0">
                <a:pos x="0" y="3559"/>
              </a:cxn>
            </a:cxnLst>
            <a:rect l="0" t="0" r="r" b="b"/>
            <a:pathLst>
              <a:path w="14077" h="5875">
                <a:moveTo>
                  <a:pt x="6813" y="5834"/>
                </a:moveTo>
                <a:lnTo>
                  <a:pt x="7382" y="5715"/>
                </a:lnTo>
                <a:lnTo>
                  <a:pt x="8228" y="5702"/>
                </a:lnTo>
                <a:lnTo>
                  <a:pt x="8519" y="5742"/>
                </a:lnTo>
                <a:lnTo>
                  <a:pt x="8903" y="5874"/>
                </a:lnTo>
                <a:lnTo>
                  <a:pt x="13401" y="3599"/>
                </a:lnTo>
                <a:lnTo>
                  <a:pt x="14076" y="2487"/>
                </a:lnTo>
                <a:lnTo>
                  <a:pt x="13745" y="1389"/>
                </a:lnTo>
                <a:lnTo>
                  <a:pt x="11589" y="0"/>
                </a:lnTo>
                <a:lnTo>
                  <a:pt x="10398" y="331"/>
                </a:lnTo>
                <a:lnTo>
                  <a:pt x="9670" y="847"/>
                </a:lnTo>
                <a:lnTo>
                  <a:pt x="8982" y="1588"/>
                </a:lnTo>
                <a:lnTo>
                  <a:pt x="8784" y="1760"/>
                </a:lnTo>
                <a:lnTo>
                  <a:pt x="8347" y="1879"/>
                </a:lnTo>
                <a:lnTo>
                  <a:pt x="7726" y="2196"/>
                </a:lnTo>
                <a:lnTo>
                  <a:pt x="7329" y="2554"/>
                </a:lnTo>
                <a:lnTo>
                  <a:pt x="6826" y="2871"/>
                </a:lnTo>
                <a:lnTo>
                  <a:pt x="6495" y="2977"/>
                </a:lnTo>
                <a:lnTo>
                  <a:pt x="6204" y="3162"/>
                </a:lnTo>
                <a:lnTo>
                  <a:pt x="4366" y="3705"/>
                </a:lnTo>
                <a:lnTo>
                  <a:pt x="4220" y="4048"/>
                </a:lnTo>
                <a:lnTo>
                  <a:pt x="2540" y="4326"/>
                </a:lnTo>
                <a:lnTo>
                  <a:pt x="2196" y="4035"/>
                </a:lnTo>
                <a:lnTo>
                  <a:pt x="2474" y="3837"/>
                </a:lnTo>
                <a:lnTo>
                  <a:pt x="2607" y="3784"/>
                </a:lnTo>
                <a:lnTo>
                  <a:pt x="2765" y="3493"/>
                </a:lnTo>
                <a:lnTo>
                  <a:pt x="2845" y="2077"/>
                </a:lnTo>
                <a:lnTo>
                  <a:pt x="2302" y="1350"/>
                </a:lnTo>
                <a:lnTo>
                  <a:pt x="1534" y="1231"/>
                </a:lnTo>
                <a:lnTo>
                  <a:pt x="966" y="1852"/>
                </a:lnTo>
                <a:lnTo>
                  <a:pt x="0" y="3559"/>
                </a:lnTo>
              </a:path>
            </a:pathLst>
          </a:custGeom>
          <a:noFill/>
          <a:ln w="36720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4492625" y="4159250"/>
            <a:ext cx="280987" cy="261937"/>
          </a:xfrm>
          <a:prstGeom prst="star5">
            <a:avLst/>
          </a:prstGeom>
          <a:solidFill>
            <a:srgbClr val="E6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1987550" y="3378200"/>
            <a:ext cx="280987" cy="261937"/>
          </a:xfrm>
          <a:prstGeom prst="star5">
            <a:avLst/>
          </a:prstGeom>
          <a:solidFill>
            <a:srgbClr val="E6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275" y="830263"/>
            <a:ext cx="6351588" cy="4941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398588" y="5881688"/>
            <a:ext cx="6473825" cy="42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3528" rIns="0" bIns="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400">
                <a:solidFill>
                  <a:srgbClr val="0000FF"/>
                </a:solidFill>
                <a:ea typeface="Lucida Sans Unicode" charset="0"/>
                <a:cs typeface="Lucida Sans Unicode" charset="0"/>
              </a:rPr>
              <a:t>Will need to engineer some cross-members so the cyrostats don't deform,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1400">
                <a:solidFill>
                  <a:srgbClr val="0000FF"/>
                </a:solidFill>
                <a:ea typeface="Lucida Sans Unicode" charset="0"/>
                <a:cs typeface="Lucida Sans Unicode" charset="0"/>
              </a:rPr>
              <a:t>engineering to ensure no internal damage in transit, shock absorbers, etc.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7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4800" y="2286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With so much of the world described by atoms &amp; optics, some scholars at the end of the 20</a:t>
            </a:r>
            <a:r>
              <a:rPr lang="en-US" sz="2800" baseline="30000" dirty="0" smtClean="0">
                <a:solidFill>
                  <a:schemeClr val="bg1"/>
                </a:solidFill>
              </a:rPr>
              <a:t>th</a:t>
            </a:r>
            <a:r>
              <a:rPr lang="en-US" sz="2800" dirty="0" smtClean="0">
                <a:solidFill>
                  <a:schemeClr val="bg1"/>
                </a:solidFill>
              </a:rPr>
              <a:t> century were jaded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1481554"/>
            <a:ext cx="1498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protons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2548354"/>
            <a:ext cx="1686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neutrons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3517612"/>
            <a:ext cx="1799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electrons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4800" y="11430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4800" y="54102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16648" y="5748754"/>
            <a:ext cx="2902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photons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pic>
        <p:nvPicPr>
          <p:cNvPr id="31" name="Picture 30" descr="PhillipVonJol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276600"/>
            <a:ext cx="1629103" cy="22860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241865" y="1304330"/>
            <a:ext cx="4572000" cy="1828800"/>
            <a:chOff x="3784665" y="2904530"/>
            <a:chExt cx="4572000" cy="1828800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3784665" y="2904530"/>
              <a:ext cx="4572000" cy="1828800"/>
            </a:xfrm>
            <a:prstGeom prst="wedgeRoundRectCallout">
              <a:avLst>
                <a:gd name="adj1" fmla="val -39443"/>
                <a:gd name="adj2" fmla="val 89583"/>
                <a:gd name="adj3" fmla="val 16667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3784665" y="3057435"/>
              <a:ext cx="444493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“</a:t>
              </a:r>
              <a:r>
                <a:rPr lang="en-US" dirty="0" smtClean="0">
                  <a:solidFill>
                    <a:srgbClr val="FFFF00"/>
                  </a:solidFill>
                </a:rPr>
                <a:t>In this field, almost everything is already discovered, and all that remains is to fill a few unimportant holes.”  (1878) </a:t>
              </a:r>
              <a:r>
                <a:rPr lang="en-US" b="1" dirty="0" smtClean="0">
                  <a:solidFill>
                    <a:srgbClr val="FFFF00"/>
                  </a:solidFill>
                </a:rPr>
                <a:t>Johann Philipp Gustav von Jolly advising Max Planck not to pursue physics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2" name="Picture 31" descr="maxplan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81400"/>
            <a:ext cx="1879288" cy="2286000"/>
          </a:xfrm>
          <a:prstGeom prst="rect">
            <a:avLst/>
          </a:prstGeom>
        </p:spPr>
      </p:pic>
      <p:pic>
        <p:nvPicPr>
          <p:cNvPr id="33" name="Picture 32" descr="nobelpriz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130A0D"/>
              </a:clrFrom>
              <a:clrTo>
                <a:srgbClr val="130A0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3352800"/>
            <a:ext cx="1374850" cy="13716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001000" y="4572000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1918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12713"/>
            <a:ext cx="7810500" cy="555625"/>
          </a:xfrm>
          <a:ln/>
        </p:spPr>
        <p:txBody>
          <a:bodyPr tIns="7056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/>
              <a:t>S64-F specs...12.5 ton hook weight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711200"/>
            <a:ext cx="5922962" cy="478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7738" y="3403600"/>
            <a:ext cx="3803650" cy="299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25475" y="5591175"/>
            <a:ext cx="3479800" cy="420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3528" rIns="0" bIns="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400">
                <a:solidFill>
                  <a:srgbClr val="0000FF"/>
                </a:solidFill>
                <a:ea typeface="Lucida Sans Unicode" charset="0"/>
                <a:cs typeface="Lucida Sans Unicode" charset="0"/>
              </a:rPr>
              <a:t>Potential problem...heaviest coil  8 tons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400">
                <a:solidFill>
                  <a:srgbClr val="0000FF"/>
                </a:solidFill>
                <a:ea typeface="Lucida Sans Unicode" charset="0"/>
                <a:cs typeface="Lucida Sans Unicode" charset="0"/>
              </a:rPr>
              <a:t>and existing lifting fixture 5 tons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7688" y="825500"/>
            <a:ext cx="5486400" cy="523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12713"/>
            <a:ext cx="7810500" cy="555625"/>
          </a:xfrm>
          <a:ln/>
        </p:spPr>
        <p:txBody>
          <a:bodyPr tIns="7056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/>
              <a:t>A closer looks at the flight path...Brookhaven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630238"/>
            <a:ext cx="4999038" cy="3925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7563" y="2255838"/>
            <a:ext cx="4278312" cy="436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12713"/>
            <a:ext cx="7810500" cy="555625"/>
          </a:xfrm>
          <a:ln/>
        </p:spPr>
        <p:txBody>
          <a:bodyPr tIns="7056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/>
              <a:t>A closer looks at the flight path...FNAL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4425" y="736600"/>
            <a:ext cx="5318125" cy="424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0" y="2882900"/>
            <a:ext cx="4635500" cy="3646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12713"/>
            <a:ext cx="7810500" cy="555625"/>
          </a:xfrm>
          <a:ln/>
        </p:spPr>
        <p:txBody>
          <a:bodyPr tIns="7056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/>
              <a:t>A closer looks at the flight path...FNAL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8563" y="1274763"/>
            <a:ext cx="4202112" cy="429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1481554"/>
            <a:ext cx="1498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protons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2548354"/>
            <a:ext cx="1686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neutrons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3517612"/>
            <a:ext cx="1799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electrons</a:t>
            </a:r>
          </a:p>
        </p:txBody>
      </p:sp>
      <p:grpSp>
        <p:nvGrpSpPr>
          <p:cNvPr id="5" name="Group 11"/>
          <p:cNvGrpSpPr/>
          <p:nvPr/>
        </p:nvGrpSpPr>
        <p:grpSpPr>
          <a:xfrm>
            <a:off x="304800" y="11430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54102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16648" y="5748754"/>
            <a:ext cx="2902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photons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grpSp>
        <p:nvGrpSpPr>
          <p:cNvPr id="43" name="Group 40"/>
          <p:cNvGrpSpPr/>
          <p:nvPr/>
        </p:nvGrpSpPr>
        <p:grpSpPr>
          <a:xfrm>
            <a:off x="3733800" y="609600"/>
            <a:ext cx="5486400" cy="5156200"/>
            <a:chOff x="3733800" y="482600"/>
            <a:chExt cx="5486400" cy="5156200"/>
          </a:xfrm>
        </p:grpSpPr>
        <p:grpSp>
          <p:nvGrpSpPr>
            <p:cNvPr id="44" name="Group 29"/>
            <p:cNvGrpSpPr/>
            <p:nvPr/>
          </p:nvGrpSpPr>
          <p:grpSpPr>
            <a:xfrm>
              <a:off x="3810000" y="482600"/>
              <a:ext cx="5410200" cy="4546600"/>
              <a:chOff x="1866900" y="1143000"/>
              <a:chExt cx="5410200" cy="4546600"/>
            </a:xfrm>
          </p:grpSpPr>
          <p:pic>
            <p:nvPicPr>
              <p:cNvPr id="48" name="Picture 47" descr="betaDecay.jp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66900" y="1168400"/>
                <a:ext cx="5410200" cy="4521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2057400" y="1285220"/>
                <a:ext cx="1447800" cy="6197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562600" y="1143000"/>
                <a:ext cx="1447800" cy="8483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962400" y="4419600"/>
                <a:ext cx="2159000" cy="12674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5181600" y="609600"/>
              <a:ext cx="270793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0000FF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One caveat</a:t>
              </a:r>
              <a:endParaRPr lang="en-US" sz="4000" dirty="0">
                <a:solidFill>
                  <a:srgbClr val="0000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267565" y="3135868"/>
              <a:ext cx="9620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electron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733800" y="4069140"/>
              <a:ext cx="53340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Radioactive decays in the 1920s appeared to violate energy conservation?!</a:t>
              </a:r>
              <a:endParaRPr lang="en-US" sz="3200" dirty="0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04800" y="2286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After these…</a:t>
            </a:r>
            <a:r>
              <a:rPr lang="en-US" sz="2800" dirty="0" err="1" smtClean="0">
                <a:solidFill>
                  <a:schemeClr val="bg1"/>
                </a:solidFill>
              </a:rPr>
              <a:t>muons</a:t>
            </a:r>
            <a:r>
              <a:rPr lang="en-US" sz="2800" dirty="0" smtClean="0">
                <a:solidFill>
                  <a:schemeClr val="bg1"/>
                </a:solidFill>
              </a:rPr>
              <a:t> were the next discovered in 1936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Chris Polly – May 4,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Magic of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1481554"/>
            <a:ext cx="1498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protons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2548354"/>
            <a:ext cx="1686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neutrons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3517612"/>
            <a:ext cx="1799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electrons</a:t>
            </a:r>
          </a:p>
        </p:txBody>
      </p:sp>
      <p:grpSp>
        <p:nvGrpSpPr>
          <p:cNvPr id="5" name="Group 11"/>
          <p:cNvGrpSpPr/>
          <p:nvPr/>
        </p:nvGrpSpPr>
        <p:grpSpPr>
          <a:xfrm>
            <a:off x="304800" y="1143000"/>
            <a:ext cx="1066800" cy="3200400"/>
            <a:chOff x="-1066800" y="1300110"/>
            <a:chExt cx="1066800" cy="3200400"/>
          </a:xfrm>
        </p:grpSpPr>
        <p:sp>
          <p:nvSpPr>
            <p:cNvPr id="13" name="Rounded Rectangle 12"/>
            <p:cNvSpPr/>
            <p:nvPr/>
          </p:nvSpPr>
          <p:spPr>
            <a:xfrm>
              <a:off x="-1066800" y="1452510"/>
              <a:ext cx="10668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92480" y="13001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p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066800" y="2519310"/>
              <a:ext cx="1066800" cy="914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792480" y="236691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066800" y="3586110"/>
              <a:ext cx="10668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92480" y="3433710"/>
              <a:ext cx="5087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04800" y="5410200"/>
            <a:ext cx="1066800" cy="1066800"/>
            <a:chOff x="-1066800" y="4500510"/>
            <a:chExt cx="1066800" cy="1066800"/>
          </a:xfrm>
        </p:grpSpPr>
        <p:sp>
          <p:nvSpPr>
            <p:cNvPr id="20" name="Rounded Rectangle 19"/>
            <p:cNvSpPr/>
            <p:nvPr/>
          </p:nvSpPr>
          <p:spPr>
            <a:xfrm>
              <a:off x="-1066800" y="4652910"/>
              <a:ext cx="1066800" cy="914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92480" y="4500510"/>
              <a:ext cx="4693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Symbol" charset="2"/>
                  <a:cs typeface="Symbol" charset="2"/>
                </a:rPr>
                <a:t>g</a:t>
              </a:r>
              <a:endParaRPr lang="en-US" sz="5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16648" y="5748754"/>
            <a:ext cx="2902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photons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grpSp>
        <p:nvGrpSpPr>
          <p:cNvPr id="11" name="Group 29"/>
          <p:cNvGrpSpPr/>
          <p:nvPr/>
        </p:nvGrpSpPr>
        <p:grpSpPr>
          <a:xfrm>
            <a:off x="3810000" y="609600"/>
            <a:ext cx="5410200" cy="4546600"/>
            <a:chOff x="1866900" y="1143000"/>
            <a:chExt cx="5410200" cy="4546600"/>
          </a:xfrm>
        </p:grpSpPr>
        <p:pic>
          <p:nvPicPr>
            <p:cNvPr id="34" name="Picture 33" descr="betaDecay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66900" y="1168400"/>
              <a:ext cx="5410200" cy="4521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2057400" y="1285220"/>
              <a:ext cx="1447800" cy="6197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562600" y="1143000"/>
              <a:ext cx="1447800" cy="8483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62400" y="4419600"/>
              <a:ext cx="2159000" cy="1267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181600" y="736600"/>
            <a:ext cx="270793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One caveat</a:t>
            </a:r>
            <a:endParaRPr lang="en-US" sz="4000" dirty="0">
              <a:solidFill>
                <a:srgbClr val="0000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67565" y="3262868"/>
            <a:ext cx="9620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electron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33800" y="4196140"/>
            <a:ext cx="5334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To solve the conundrum, Pauli proposed a phantom particle…</a:t>
            </a:r>
            <a:r>
              <a:rPr lang="en-US" sz="3200" dirty="0" smtClean="0">
                <a:solidFill>
                  <a:srgbClr val="FF6FC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the neutrino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800600" y="2172732"/>
            <a:ext cx="1066800" cy="1701800"/>
            <a:chOff x="4800600" y="2172732"/>
            <a:chExt cx="1066800" cy="1701800"/>
          </a:xfrm>
        </p:grpSpPr>
        <p:cxnSp>
          <p:nvCxnSpPr>
            <p:cNvPr id="30" name="Straight Arrow Connector 29"/>
            <p:cNvCxnSpPr/>
            <p:nvPr/>
          </p:nvCxnSpPr>
          <p:spPr>
            <a:xfrm rot="5400000">
              <a:off x="4920734" y="2433598"/>
              <a:ext cx="1207532" cy="685800"/>
            </a:xfrm>
            <a:prstGeom prst="straightConnector1">
              <a:avLst/>
            </a:prstGeom>
            <a:ln w="95250" cap="flat" cmpd="sng" algn="ctr">
              <a:solidFill>
                <a:srgbClr val="C84C92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800600" y="3380264"/>
              <a:ext cx="495300" cy="494268"/>
            </a:xfrm>
            <a:prstGeom prst="ellipse">
              <a:avLst/>
            </a:prstGeom>
            <a:solidFill>
              <a:srgbClr val="C84C92"/>
            </a:solidFill>
            <a:ln>
              <a:solidFill>
                <a:srgbClr val="5F96C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04800" y="4343400"/>
            <a:ext cx="3031803" cy="1066800"/>
            <a:chOff x="304800" y="4343400"/>
            <a:chExt cx="3031803" cy="1066800"/>
          </a:xfrm>
        </p:grpSpPr>
        <p:sp>
          <p:nvSpPr>
            <p:cNvPr id="41" name="Rounded Rectangle 40"/>
            <p:cNvSpPr/>
            <p:nvPr/>
          </p:nvSpPr>
          <p:spPr>
            <a:xfrm>
              <a:off x="304800" y="4495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9120" y="4343400"/>
              <a:ext cx="5454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24000" y="4569480"/>
              <a:ext cx="18126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5F96C5"/>
                  </a:solidFill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  <a:reflection stA="0" endPos="0" dir="5400000" sy="-100000" algn="bl" rotWithShape="0"/>
                  </a:effectLst>
                  <a:latin typeface="Apple Casual"/>
                  <a:cs typeface="Apple Casual"/>
                </a:rPr>
                <a:t>neutrinos</a:t>
              </a:r>
              <a:endParaRPr lang="en-US" sz="3200" dirty="0">
                <a:solidFill>
                  <a:srgbClr val="5F96C5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581400" y="4191000"/>
            <a:ext cx="54864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Postulated in 1930, but not directly observed until 1956</a:t>
            </a:r>
            <a:endParaRPr lang="en-US" sz="3200" dirty="0" smtClean="0">
              <a:solidFill>
                <a:srgbClr val="FF6FC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0" endPos="0" dir="5400000" sy="-100000" algn="bl" rotWithShape="0"/>
              </a:effectLst>
              <a:latin typeface="Apple Casual"/>
              <a:cs typeface="Apple Casu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" y="2286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After these…</a:t>
            </a:r>
            <a:r>
              <a:rPr lang="en-US" sz="2800" dirty="0" err="1" smtClean="0">
                <a:solidFill>
                  <a:schemeClr val="bg1"/>
                </a:solidFill>
              </a:rPr>
              <a:t>muons</a:t>
            </a:r>
            <a:r>
              <a:rPr lang="en-US" sz="2800" dirty="0" smtClean="0">
                <a:solidFill>
                  <a:schemeClr val="bg1"/>
                </a:solidFill>
              </a:rPr>
              <a:t> were the next discovered in 1936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12756</TotalTime>
  <Words>2651</Words>
  <Application>Microsoft Macintosh PowerPoint</Application>
  <PresentationFormat>On-screen Show (4:3)</PresentationFormat>
  <Paragraphs>620</Paragraphs>
  <Slides>74</Slides>
  <Notes>7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Plan is to airlift coils to barge</vt:lpstr>
      <vt:lpstr>Slide 69</vt:lpstr>
      <vt:lpstr>S64-F specs...12.5 ton hook weight</vt:lpstr>
      <vt:lpstr>Slide 71</vt:lpstr>
      <vt:lpstr>A closer looks at the flight path...Brookhaven</vt:lpstr>
      <vt:lpstr>A closer looks at the flight path...FNAL</vt:lpstr>
      <vt:lpstr>A closer looks at the flight path...FNAL</vt:lpstr>
    </vt:vector>
  </TitlesOfParts>
  <Company>FNAL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Schmitz</dc:creator>
  <cp:lastModifiedBy>Chris Polly</cp:lastModifiedBy>
  <cp:revision>333</cp:revision>
  <dcterms:created xsi:type="dcterms:W3CDTF">2011-05-06T15:55:03Z</dcterms:created>
  <dcterms:modified xsi:type="dcterms:W3CDTF">2011-05-06T16:23:05Z</dcterms:modified>
</cp:coreProperties>
</file>