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51"/>
  </p:notesMasterIdLst>
  <p:sldIdLst>
    <p:sldId id="256" r:id="rId2"/>
    <p:sldId id="331" r:id="rId3"/>
    <p:sldId id="283" r:id="rId4"/>
    <p:sldId id="301" r:id="rId5"/>
    <p:sldId id="284" r:id="rId6"/>
    <p:sldId id="302" r:id="rId7"/>
    <p:sldId id="286" r:id="rId8"/>
    <p:sldId id="287" r:id="rId9"/>
    <p:sldId id="288" r:id="rId10"/>
    <p:sldId id="289" r:id="rId11"/>
    <p:sldId id="303" r:id="rId12"/>
    <p:sldId id="305" r:id="rId13"/>
    <p:sldId id="306" r:id="rId14"/>
    <p:sldId id="307" r:id="rId15"/>
    <p:sldId id="332" r:id="rId16"/>
    <p:sldId id="308" r:id="rId17"/>
    <p:sldId id="309" r:id="rId18"/>
    <p:sldId id="304" r:id="rId19"/>
    <p:sldId id="310" r:id="rId20"/>
    <p:sldId id="290" r:id="rId21"/>
    <p:sldId id="291" r:id="rId22"/>
    <p:sldId id="299" r:id="rId23"/>
    <p:sldId id="311" r:id="rId24"/>
    <p:sldId id="312" r:id="rId25"/>
    <p:sldId id="313" r:id="rId26"/>
    <p:sldId id="314" r:id="rId27"/>
    <p:sldId id="315" r:id="rId28"/>
    <p:sldId id="292" r:id="rId29"/>
    <p:sldId id="317" r:id="rId30"/>
    <p:sldId id="320" r:id="rId31"/>
    <p:sldId id="318" r:id="rId32"/>
    <p:sldId id="298" r:id="rId33"/>
    <p:sldId id="322" r:id="rId34"/>
    <p:sldId id="321" r:id="rId35"/>
    <p:sldId id="319" r:id="rId36"/>
    <p:sldId id="323" r:id="rId37"/>
    <p:sldId id="324" r:id="rId38"/>
    <p:sldId id="294" r:id="rId39"/>
    <p:sldId id="316" r:id="rId40"/>
    <p:sldId id="295" r:id="rId41"/>
    <p:sldId id="296" r:id="rId42"/>
    <p:sldId id="300" r:id="rId43"/>
    <p:sldId id="325" r:id="rId44"/>
    <p:sldId id="326" r:id="rId45"/>
    <p:sldId id="327" r:id="rId46"/>
    <p:sldId id="280" r:id="rId47"/>
    <p:sldId id="328" r:id="rId48"/>
    <p:sldId id="329" r:id="rId49"/>
    <p:sldId id="330" r:id="rId50"/>
  </p:sldIdLst>
  <p:sldSz cx="9144000" cy="6858000" type="screen4x3"/>
  <p:notesSz cx="6858000" cy="9144000"/>
  <p:defaultTextStyle>
    <a:defPPr>
      <a:defRPr lang="en-US"/>
    </a:defPPr>
    <a:lvl1pPr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1pPr>
    <a:lvl2pPr marL="457200"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2pPr>
    <a:lvl3pPr marL="914400"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3pPr>
    <a:lvl4pPr marL="1371600"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4pPr>
    <a:lvl5pPr marL="1828800"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5pPr>
    <a:lvl6pPr marL="2286000" algn="l" defTabSz="457200" rtl="0" eaLnBrk="1" latinLnBrk="0" hangingPunct="1">
      <a:defRPr sz="2400" kern="1200">
        <a:solidFill>
          <a:schemeClr val="tx1"/>
        </a:solidFill>
        <a:latin typeface="Arial" charset="0"/>
        <a:ea typeface="+mn-ea"/>
        <a:cs typeface="+mn-cs"/>
      </a:defRPr>
    </a:lvl6pPr>
    <a:lvl7pPr marL="2743200" algn="l" defTabSz="457200" rtl="0" eaLnBrk="1" latinLnBrk="0" hangingPunct="1">
      <a:defRPr sz="2400" kern="1200">
        <a:solidFill>
          <a:schemeClr val="tx1"/>
        </a:solidFill>
        <a:latin typeface="Arial" charset="0"/>
        <a:ea typeface="+mn-ea"/>
        <a:cs typeface="+mn-cs"/>
      </a:defRPr>
    </a:lvl7pPr>
    <a:lvl8pPr marL="3200400" algn="l" defTabSz="457200" rtl="0" eaLnBrk="1" latinLnBrk="0" hangingPunct="1">
      <a:defRPr sz="2400" kern="1200">
        <a:solidFill>
          <a:schemeClr val="tx1"/>
        </a:solidFill>
        <a:latin typeface="Arial" charset="0"/>
        <a:ea typeface="+mn-ea"/>
        <a:cs typeface="+mn-cs"/>
      </a:defRPr>
    </a:lvl8pPr>
    <a:lvl9pPr marL="3657600" algn="l" defTabSz="4572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9799"/>
    <a:srgbClr val="009900"/>
    <a:srgbClr val="CC0000"/>
    <a:srgbClr val="FFFF00"/>
    <a:srgbClr val="F0EFE0"/>
    <a:srgbClr val="CCFF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294" y="21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178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7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Font typeface="Wingdings" pitchFamily="2" charset="2"/>
              <a:buNone/>
              <a:defRPr sz="1200">
                <a:latin typeface="Arial" charset="0"/>
              </a:defRPr>
            </a:lvl1pPr>
          </a:lstStyle>
          <a:p>
            <a:pPr>
              <a:defRPr/>
            </a:pPr>
            <a:endParaRPr lang="en-US"/>
          </a:p>
        </p:txBody>
      </p:sp>
      <p:sp>
        <p:nvSpPr>
          <p:cNvPr id="5672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 typeface="Wingdings" pitchFamily="2" charset="2"/>
              <a:buNone/>
              <a:defRPr sz="1200">
                <a:latin typeface="Arial"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673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73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buFont typeface="Wingdings" pitchFamily="2" charset="2"/>
              <a:buNone/>
              <a:defRPr sz="1200">
                <a:latin typeface="Arial" charset="0"/>
              </a:defRPr>
            </a:lvl1pPr>
          </a:lstStyle>
          <a:p>
            <a:pPr>
              <a:defRPr/>
            </a:pPr>
            <a:endParaRPr lang="en-US"/>
          </a:p>
        </p:txBody>
      </p:sp>
      <p:sp>
        <p:nvSpPr>
          <p:cNvPr id="5673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fld id="{9E62104A-1B05-E546-9E0F-E987BBC3A313}" type="slidenum">
              <a:rPr lang="en-US"/>
              <a:pPr>
                <a:defRPr/>
              </a:pPr>
              <a:t>‹#›</a:t>
            </a:fld>
            <a:endParaRPr lang="en-US"/>
          </a:p>
        </p:txBody>
      </p:sp>
    </p:spTree>
    <p:extLst>
      <p:ext uri="{BB962C8B-B14F-4D97-AF65-F5344CB8AC3E}">
        <p14:creationId xmlns:p14="http://schemas.microsoft.com/office/powerpoint/2010/main" val="2836550436"/>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8" charset="0"/>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 name="Picture 25"/>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000"/>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p:txBody>
          <a:bodyPr/>
          <a:lstStyle>
            <a:lvl1pPr>
              <a:defRPr/>
            </a:lvl1pPr>
          </a:lstStyle>
          <a:p>
            <a:pPr>
              <a:defRPr/>
            </a:pPr>
            <a:r>
              <a:rPr lang="en-US"/>
              <a:t>LCC Meeting – Feb. 13, 2009</a:t>
            </a:r>
          </a:p>
        </p:txBody>
      </p:sp>
      <p:sp>
        <p:nvSpPr>
          <p:cNvPr id="5" name="Rectangle 17"/>
          <p:cNvSpPr>
            <a:spLocks noGrp="1" noChangeArrowheads="1"/>
          </p:cNvSpPr>
          <p:nvPr>
            <p:ph type="sldNum" sz="quarter" idx="11"/>
          </p:nvPr>
        </p:nvSpPr>
        <p:spPr/>
        <p:txBody>
          <a:bodyPr/>
          <a:lstStyle>
            <a:lvl1pPr>
              <a:defRPr/>
            </a:lvl1pPr>
          </a:lstStyle>
          <a:p>
            <a:pPr>
              <a:defRPr/>
            </a:pPr>
            <a:fld id="{B9C3D937-6CAB-A743-80D9-10D43E39ABA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p:txBody>
          <a:bodyPr/>
          <a:lstStyle>
            <a:lvl1pPr>
              <a:defRPr/>
            </a:lvl1pPr>
          </a:lstStyle>
          <a:p>
            <a:pPr>
              <a:defRPr/>
            </a:pPr>
            <a:r>
              <a:rPr lang="en-US"/>
              <a:t>LCC Meeting – Feb. 13, 2009</a:t>
            </a:r>
          </a:p>
        </p:txBody>
      </p:sp>
      <p:sp>
        <p:nvSpPr>
          <p:cNvPr id="5" name="Rectangle 17"/>
          <p:cNvSpPr>
            <a:spLocks noGrp="1" noChangeArrowheads="1"/>
          </p:cNvSpPr>
          <p:nvPr>
            <p:ph type="sldNum" sz="quarter" idx="11"/>
          </p:nvPr>
        </p:nvSpPr>
        <p:spPr/>
        <p:txBody>
          <a:bodyPr/>
          <a:lstStyle>
            <a:lvl1pPr>
              <a:defRPr/>
            </a:lvl1pPr>
          </a:lstStyle>
          <a:p>
            <a:pPr>
              <a:defRPr/>
            </a:pPr>
            <a:fld id="{6198CC2E-8A2E-8743-B2E9-1AF7D490C07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r>
              <a:rPr lang="en-US"/>
              <a:t>Fermilab - Date</a:t>
            </a:r>
          </a:p>
        </p:txBody>
      </p:sp>
      <p:sp>
        <p:nvSpPr>
          <p:cNvPr id="5" name="Slide Number Placeholder 4"/>
          <p:cNvSpPr>
            <a:spLocks noGrp="1"/>
          </p:cNvSpPr>
          <p:nvPr>
            <p:ph type="sldNum" sz="quarter" idx="11"/>
          </p:nvPr>
        </p:nvSpPr>
        <p:spPr/>
        <p:txBody>
          <a:bodyPr/>
          <a:lstStyle>
            <a:lvl1pPr>
              <a:defRPr/>
            </a:lvl1pPr>
          </a:lstStyle>
          <a:p>
            <a:pPr>
              <a:defRPr/>
            </a:pPr>
            <a:fld id="{F594465A-E7CC-4346-AB06-95A7AF00D6A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Title 5"/>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0"/>
          </p:nvPr>
        </p:nvSpPr>
        <p:spPr/>
        <p:txBody>
          <a:bodyPr/>
          <a:lstStyle>
            <a:lvl1pPr>
              <a:defRPr/>
            </a:lvl1pPr>
          </a:lstStyle>
          <a:p>
            <a:pPr>
              <a:defRPr/>
            </a:pPr>
            <a:r>
              <a:rPr lang="en-US"/>
              <a:t>Fermilab - Date</a:t>
            </a:r>
          </a:p>
        </p:txBody>
      </p:sp>
      <p:sp>
        <p:nvSpPr>
          <p:cNvPr id="5" name="Slide Number Placeholder 4"/>
          <p:cNvSpPr>
            <a:spLocks noGrp="1"/>
          </p:cNvSpPr>
          <p:nvPr>
            <p:ph type="sldNum" sz="quarter" idx="11"/>
          </p:nvPr>
        </p:nvSpPr>
        <p:spPr/>
        <p:txBody>
          <a:bodyPr/>
          <a:lstStyle>
            <a:lvl1pPr>
              <a:defRPr/>
            </a:lvl1pPr>
          </a:lstStyle>
          <a:p>
            <a:pPr>
              <a:defRPr/>
            </a:pPr>
            <a:fld id="{6A78FF21-15E3-F74E-A0DC-6E13D1FD77D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p:txBody>
          <a:bodyPr/>
          <a:lstStyle>
            <a:lvl1pPr>
              <a:defRPr/>
            </a:lvl1pPr>
          </a:lstStyle>
          <a:p>
            <a:pPr>
              <a:defRPr/>
            </a:pPr>
            <a:r>
              <a:rPr lang="en-US"/>
              <a:t>LCC Meeting – Feb. 13, 2009</a:t>
            </a:r>
          </a:p>
        </p:txBody>
      </p:sp>
      <p:sp>
        <p:nvSpPr>
          <p:cNvPr id="6" name="Rectangle 17"/>
          <p:cNvSpPr>
            <a:spLocks noGrp="1" noChangeArrowheads="1"/>
          </p:cNvSpPr>
          <p:nvPr>
            <p:ph type="sldNum" sz="quarter" idx="11"/>
          </p:nvPr>
        </p:nvSpPr>
        <p:spPr/>
        <p:txBody>
          <a:bodyPr/>
          <a:lstStyle>
            <a:lvl1pPr>
              <a:defRPr/>
            </a:lvl1pPr>
          </a:lstStyle>
          <a:p>
            <a:pPr>
              <a:defRPr/>
            </a:pPr>
            <a:fld id="{1BD0EC68-8558-464B-B808-A8DA0DDE303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p:txBody>
          <a:bodyPr/>
          <a:lstStyle>
            <a:lvl1pPr>
              <a:defRPr/>
            </a:lvl1pPr>
          </a:lstStyle>
          <a:p>
            <a:pPr>
              <a:defRPr/>
            </a:pPr>
            <a:r>
              <a:rPr lang="en-US"/>
              <a:t>LCC Meeting – Feb. 13, 2009</a:t>
            </a:r>
          </a:p>
        </p:txBody>
      </p:sp>
      <p:sp>
        <p:nvSpPr>
          <p:cNvPr id="8" name="Rectangle 17"/>
          <p:cNvSpPr>
            <a:spLocks noGrp="1" noChangeArrowheads="1"/>
          </p:cNvSpPr>
          <p:nvPr>
            <p:ph type="sldNum" sz="quarter" idx="11"/>
          </p:nvPr>
        </p:nvSpPr>
        <p:spPr/>
        <p:txBody>
          <a:bodyPr/>
          <a:lstStyle>
            <a:lvl1pPr>
              <a:defRPr/>
            </a:lvl1pPr>
          </a:lstStyle>
          <a:p>
            <a:pPr>
              <a:defRPr/>
            </a:pPr>
            <a:fld id="{01E7322C-F950-0142-A306-9731E511276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ftr" sz="quarter" idx="10"/>
          </p:nvPr>
        </p:nvSpPr>
        <p:spPr/>
        <p:txBody>
          <a:bodyPr/>
          <a:lstStyle>
            <a:lvl1pPr>
              <a:defRPr/>
            </a:lvl1pPr>
          </a:lstStyle>
          <a:p>
            <a:pPr>
              <a:defRPr/>
            </a:pPr>
            <a:r>
              <a:rPr lang="en-US"/>
              <a:t>LCC Meeting – Feb. 13, 2009</a:t>
            </a:r>
          </a:p>
        </p:txBody>
      </p:sp>
      <p:sp>
        <p:nvSpPr>
          <p:cNvPr id="4" name="Rectangle 17"/>
          <p:cNvSpPr>
            <a:spLocks noGrp="1" noChangeArrowheads="1"/>
          </p:cNvSpPr>
          <p:nvPr>
            <p:ph type="sldNum" sz="quarter" idx="11"/>
          </p:nvPr>
        </p:nvSpPr>
        <p:spPr/>
        <p:txBody>
          <a:bodyPr/>
          <a:lstStyle>
            <a:lvl1pPr>
              <a:defRPr/>
            </a:lvl1pPr>
          </a:lstStyle>
          <a:p>
            <a:pPr>
              <a:defRPr/>
            </a:pPr>
            <a:fld id="{6C198863-BA6B-8541-B01C-1940E56F921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p:txBody>
          <a:bodyPr/>
          <a:lstStyle>
            <a:lvl1pPr>
              <a:defRPr/>
            </a:lvl1pPr>
          </a:lstStyle>
          <a:p>
            <a:pPr>
              <a:defRPr/>
            </a:pPr>
            <a:r>
              <a:rPr lang="en-US"/>
              <a:t>LCC Meeting – Feb. 13, 2009</a:t>
            </a:r>
          </a:p>
        </p:txBody>
      </p:sp>
      <p:sp>
        <p:nvSpPr>
          <p:cNvPr id="3" name="Rectangle 17"/>
          <p:cNvSpPr>
            <a:spLocks noGrp="1" noChangeArrowheads="1"/>
          </p:cNvSpPr>
          <p:nvPr>
            <p:ph type="sldNum" sz="quarter" idx="11"/>
          </p:nvPr>
        </p:nvSpPr>
        <p:spPr/>
        <p:txBody>
          <a:bodyPr/>
          <a:lstStyle>
            <a:lvl1pPr>
              <a:defRPr/>
            </a:lvl1pPr>
          </a:lstStyle>
          <a:p>
            <a:pPr>
              <a:defRPr/>
            </a:pPr>
            <a:fld id="{6ADD1F35-12EB-3D43-8CD1-02296964846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p:txBody>
          <a:bodyPr/>
          <a:lstStyle>
            <a:lvl1pPr>
              <a:defRPr/>
            </a:lvl1pPr>
          </a:lstStyle>
          <a:p>
            <a:pPr>
              <a:defRPr/>
            </a:pPr>
            <a:r>
              <a:rPr lang="en-US"/>
              <a:t>LCC Meeting – Feb. 13, 2009</a:t>
            </a:r>
          </a:p>
        </p:txBody>
      </p:sp>
      <p:sp>
        <p:nvSpPr>
          <p:cNvPr id="6" name="Rectangle 17"/>
          <p:cNvSpPr>
            <a:spLocks noGrp="1" noChangeArrowheads="1"/>
          </p:cNvSpPr>
          <p:nvPr>
            <p:ph type="sldNum" sz="quarter" idx="11"/>
          </p:nvPr>
        </p:nvSpPr>
        <p:spPr/>
        <p:txBody>
          <a:bodyPr/>
          <a:lstStyle>
            <a:lvl1pPr>
              <a:defRPr/>
            </a:lvl1pPr>
          </a:lstStyle>
          <a:p>
            <a:pPr>
              <a:defRPr/>
            </a:pPr>
            <a:fld id="{87B990A7-3267-F649-B376-5C1F138DED5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p:txBody>
          <a:bodyPr/>
          <a:lstStyle>
            <a:lvl1pPr>
              <a:defRPr/>
            </a:lvl1pPr>
          </a:lstStyle>
          <a:p>
            <a:pPr>
              <a:defRPr/>
            </a:pPr>
            <a:r>
              <a:rPr lang="en-US"/>
              <a:t>LCC Meeting – Feb. 13, 2009</a:t>
            </a:r>
          </a:p>
        </p:txBody>
      </p:sp>
      <p:sp>
        <p:nvSpPr>
          <p:cNvPr id="6" name="Rectangle 17"/>
          <p:cNvSpPr>
            <a:spLocks noGrp="1" noChangeArrowheads="1"/>
          </p:cNvSpPr>
          <p:nvPr>
            <p:ph type="sldNum" sz="quarter" idx="11"/>
          </p:nvPr>
        </p:nvSpPr>
        <p:spPr/>
        <p:txBody>
          <a:bodyPr/>
          <a:lstStyle>
            <a:lvl1pPr>
              <a:defRPr/>
            </a:lvl1pPr>
          </a:lstStyle>
          <a:p>
            <a:pPr>
              <a:defRPr/>
            </a:pPr>
            <a:fld id="{5B9403F6-D6E3-814A-AA02-C455987EB29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1026" name="Picture 24" descr="Fermi_Blue_subpage"/>
          <p:cNvPicPr>
            <a:picLocks noChangeAspect="1" noChangeArrowheads="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3486150" y="626745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dirty="0" smtClean="0">
                <a:solidFill>
                  <a:srgbClr val="FFFFFF"/>
                </a:solidFill>
              </a:defRPr>
            </a:lvl1pPr>
          </a:lstStyle>
          <a:p>
            <a:pPr>
              <a:defRPr/>
            </a:pPr>
            <a:r>
              <a:rPr lang="en-US"/>
              <a:t>Physics for Everyone – Dec. 1, 2010</a:t>
            </a:r>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a:solidFill>
                  <a:srgbClr val="FFFFFF"/>
                </a:solidFill>
              </a:defRPr>
            </a:lvl1pPr>
          </a:lstStyle>
          <a:p>
            <a:pPr>
              <a:defRPr/>
            </a:pPr>
            <a:fld id="{B30BB7B0-AB31-0145-BF98-3CE8B51948AA}" type="slidenum">
              <a:rPr lang="en-US"/>
              <a:pPr>
                <a:defRPr/>
              </a:pPr>
              <a:t>‹#›</a:t>
            </a:fld>
            <a:endParaRPr lang="en-US"/>
          </a:p>
        </p:txBody>
      </p:sp>
      <p:sp>
        <p:nvSpPr>
          <p:cNvPr id="1029" name="Rectangle 25"/>
          <p:cNvSpPr>
            <a:spLocks noGrp="1" noChangeArrowheads="1"/>
          </p:cNvSpPr>
          <p:nvPr>
            <p:ph type="title"/>
          </p:nvPr>
        </p:nvSpPr>
        <p:spPr bwMode="auto">
          <a:xfrm>
            <a:off x="1600200" y="6096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26"/>
          <p:cNvSpPr>
            <a:spLocks noGrp="1" noChangeArrowheads="1"/>
          </p:cNvSpPr>
          <p:nvPr>
            <p:ph type="body" idx="1"/>
          </p:nvPr>
        </p:nvSpPr>
        <p:spPr bwMode="auto">
          <a:xfrm>
            <a:off x="1600200" y="1981200"/>
            <a:ext cx="6858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Laksdjfalkjfds</a:t>
            </a:r>
          </a:p>
          <a:p>
            <a:pPr lvl="1"/>
            <a:r>
              <a:rPr lang="en-US"/>
              <a:t>;slkjfda;slkjfd</a:t>
            </a:r>
          </a:p>
          <a:p>
            <a:pPr lvl="3"/>
            <a:r>
              <a:rPr lang="en-US"/>
              <a:t>A;slkjfda;slkjfd</a:t>
            </a:r>
          </a:p>
          <a:p>
            <a:pPr lvl="3"/>
            <a:r>
              <a:rPr lang="en-US"/>
              <a:t>	a;lksdjf;lsakjfd</a:t>
            </a:r>
          </a:p>
          <a:p>
            <a:pPr lvl="4"/>
            <a:r>
              <a:rPr lang="en-US"/>
              <a:t>slkdflsdkjflsdkjflsdkjf</a:t>
            </a:r>
          </a:p>
        </p:txBody>
      </p:sp>
    </p:spTree>
  </p:cSld>
  <p:clrMap bg1="dk2" tx1="lt1" bg2="dk1"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hdr="0" dt="0"/>
  <p:txStyles>
    <p:titleStyle>
      <a:lvl1pPr algn="l" rtl="0" eaLnBrk="0" fontAlgn="base" hangingPunct="0">
        <a:spcBef>
          <a:spcPct val="0"/>
        </a:spcBef>
        <a:spcAft>
          <a:spcPct val="0"/>
        </a:spcAft>
        <a:defRPr sz="2800">
          <a:solidFill>
            <a:srgbClr val="FFFFFF"/>
          </a:solidFill>
          <a:latin typeface="+mj-lt"/>
          <a:ea typeface="ＭＳ Ｐゴシック" charset="-128"/>
          <a:cs typeface="ＭＳ Ｐゴシック" charset="-128"/>
        </a:defRPr>
      </a:lvl1pPr>
      <a:lvl2pPr algn="l" rtl="0" eaLnBrk="0" fontAlgn="base" hangingPunct="0">
        <a:spcBef>
          <a:spcPct val="0"/>
        </a:spcBef>
        <a:spcAft>
          <a:spcPct val="0"/>
        </a:spcAft>
        <a:defRPr sz="2800">
          <a:solidFill>
            <a:srgbClr val="FFFFFF"/>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a:solidFill>
            <a:srgbClr val="FFFFFF"/>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a:solidFill>
            <a:srgbClr val="FFFFFF"/>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a:solidFill>
            <a:srgbClr val="FFFFFF"/>
          </a:solidFill>
          <a:latin typeface="Arial" charset="0"/>
          <a:ea typeface="ＭＳ Ｐゴシック" charset="-128"/>
          <a:cs typeface="ＭＳ Ｐゴシック" charset="-128"/>
        </a:defRPr>
      </a:lvl5pPr>
      <a:lvl6pPr marL="457200" algn="l" rtl="0" fontAlgn="base">
        <a:spcBef>
          <a:spcPct val="0"/>
        </a:spcBef>
        <a:spcAft>
          <a:spcPct val="0"/>
        </a:spcAft>
        <a:defRPr sz="2800">
          <a:solidFill>
            <a:srgbClr val="FFFFFF"/>
          </a:solidFill>
          <a:latin typeface="Arial" charset="0"/>
        </a:defRPr>
      </a:lvl6pPr>
      <a:lvl7pPr marL="914400" algn="l" rtl="0" fontAlgn="base">
        <a:spcBef>
          <a:spcPct val="0"/>
        </a:spcBef>
        <a:spcAft>
          <a:spcPct val="0"/>
        </a:spcAft>
        <a:defRPr sz="2800">
          <a:solidFill>
            <a:srgbClr val="FFFFFF"/>
          </a:solidFill>
          <a:latin typeface="Arial" charset="0"/>
        </a:defRPr>
      </a:lvl7pPr>
      <a:lvl8pPr marL="1371600" algn="l" rtl="0" fontAlgn="base">
        <a:spcBef>
          <a:spcPct val="0"/>
        </a:spcBef>
        <a:spcAft>
          <a:spcPct val="0"/>
        </a:spcAft>
        <a:defRPr sz="2800">
          <a:solidFill>
            <a:srgbClr val="FFFFFF"/>
          </a:solidFill>
          <a:latin typeface="Arial" charset="0"/>
        </a:defRPr>
      </a:lvl8pPr>
      <a:lvl9pPr marL="1828800" algn="l" rtl="0" fontAlgn="base">
        <a:spcBef>
          <a:spcPct val="0"/>
        </a:spcBef>
        <a:spcAft>
          <a:spcPct val="0"/>
        </a:spcAft>
        <a:defRPr sz="2800">
          <a:solidFill>
            <a:srgbClr val="FFFFFF"/>
          </a:solidFill>
          <a:latin typeface="Arial" charset="0"/>
        </a:defRPr>
      </a:lvl9pPr>
    </p:titleStyle>
    <p:body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0000"/>
        <a:buFont typeface="Wingdings" charset="2"/>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009900"/>
        </a:buClr>
        <a:buSzPct val="60000"/>
        <a:buFont typeface="Wingdings"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25000"/>
        <a:buFont typeface="Wingdings" charset="2"/>
        <a:buChar char="q"/>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SzPct val="55000"/>
        <a:buFont typeface="Wingdings" charset="2"/>
        <a:buChar char="l"/>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85800" y="1752600"/>
            <a:ext cx="8229600" cy="1143000"/>
          </a:xfrm>
        </p:spPr>
        <p:txBody>
          <a:bodyPr/>
          <a:lstStyle/>
          <a:p>
            <a:pPr eaLnBrk="1" hangingPunct="1"/>
            <a:r>
              <a:rPr lang="en-US" dirty="0" smtClean="0"/>
              <a:t>Physics for Everyone:</a:t>
            </a:r>
            <a:br>
              <a:rPr lang="en-US" dirty="0" smtClean="0"/>
            </a:br>
            <a:r>
              <a:rPr lang="en-US" dirty="0" smtClean="0"/>
              <a:t>How Particle Physics </a:t>
            </a:r>
            <a:br>
              <a:rPr lang="en-US" dirty="0" smtClean="0"/>
            </a:br>
            <a:r>
              <a:rPr lang="en-US" dirty="0" smtClean="0"/>
              <a:t>Benefits Society</a:t>
            </a:r>
          </a:p>
        </p:txBody>
      </p:sp>
      <p:sp>
        <p:nvSpPr>
          <p:cNvPr id="14339" name="Rectangle 3"/>
          <p:cNvSpPr>
            <a:spLocks noGrp="1" noChangeArrowheads="1"/>
          </p:cNvSpPr>
          <p:nvPr>
            <p:ph type="subTitle" idx="4294967295"/>
          </p:nvPr>
        </p:nvSpPr>
        <p:spPr>
          <a:xfrm>
            <a:off x="2514600" y="3276600"/>
            <a:ext cx="6400800" cy="1752600"/>
          </a:xfrm>
          <a:noFill/>
        </p:spPr>
        <p:txBody>
          <a:bodyPr/>
          <a:lstStyle/>
          <a:p>
            <a:pPr marL="0" indent="0" algn="r" eaLnBrk="1" hangingPunct="1">
              <a:buFontTx/>
              <a:buNone/>
            </a:pPr>
            <a:r>
              <a:rPr lang="en-US" sz="1600">
                <a:solidFill>
                  <a:srgbClr val="FFFFFF"/>
                </a:solidFill>
              </a:rPr>
              <a:t>Elizabeth Clements</a:t>
            </a:r>
          </a:p>
          <a:p>
            <a:pPr marL="0" indent="0" algn="r" eaLnBrk="1" hangingPunct="1">
              <a:buFontTx/>
              <a:buNone/>
            </a:pPr>
            <a:r>
              <a:rPr lang="en-US" sz="1600">
                <a:solidFill>
                  <a:srgbClr val="FFFFFF"/>
                </a:solidFill>
              </a:rPr>
              <a:t>Fermilab</a:t>
            </a:r>
          </a:p>
          <a:p>
            <a:pPr marL="0" indent="0" algn="r" eaLnBrk="1" hangingPunct="1">
              <a:buFontTx/>
              <a:buNone/>
            </a:pPr>
            <a:r>
              <a:rPr lang="en-US" sz="1600">
                <a:solidFill>
                  <a:srgbClr val="FFFFFF"/>
                </a:solidFill>
              </a:rPr>
              <a:t>December 1, 2010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524000" y="228600"/>
            <a:ext cx="6858000" cy="1143000"/>
          </a:xfrm>
        </p:spPr>
        <p:txBody>
          <a:bodyPr/>
          <a:lstStyle/>
          <a:p>
            <a:r>
              <a:rPr lang="en-US"/>
              <a:t>From science to society</a:t>
            </a:r>
          </a:p>
        </p:txBody>
      </p:sp>
      <p:sp>
        <p:nvSpPr>
          <p:cNvPr id="22531" name="Content Placeholder 2"/>
          <p:cNvSpPr>
            <a:spLocks noGrp="1"/>
          </p:cNvSpPr>
          <p:nvPr>
            <p:ph idx="1"/>
          </p:nvPr>
        </p:nvSpPr>
        <p:spPr>
          <a:xfrm>
            <a:off x="1219200" y="1524000"/>
            <a:ext cx="3581400" cy="4114800"/>
          </a:xfrm>
        </p:spPr>
        <p:txBody>
          <a:bodyPr/>
          <a:lstStyle/>
          <a:p>
            <a:pPr>
              <a:buFontTx/>
              <a:buNone/>
            </a:pPr>
            <a:r>
              <a:rPr lang="en-GB" dirty="0" smtClean="0"/>
              <a:t>	“…No, this method is due to an investigation in pure science, made with the object of discovering what is the nature of Electricity.”</a:t>
            </a:r>
          </a:p>
          <a:p>
            <a:pPr>
              <a:buFontTx/>
              <a:buNone/>
            </a:pPr>
            <a:r>
              <a:rPr lang="en-GB" dirty="0" smtClean="0"/>
              <a:t>	JJ Thomson, 1916</a:t>
            </a:r>
          </a:p>
          <a:p>
            <a:pPr>
              <a:buFontTx/>
              <a:buNone/>
            </a:pPr>
            <a:r>
              <a:rPr lang="en-GB" dirty="0" smtClean="0"/>
              <a:t>							</a:t>
            </a:r>
          </a:p>
          <a:p>
            <a:endParaRPr lang="en-US" dirty="0" smtClean="0"/>
          </a:p>
        </p:txBody>
      </p:sp>
      <p:sp>
        <p:nvSpPr>
          <p:cNvPr id="22532" name="Footer Placeholder 3"/>
          <p:cNvSpPr>
            <a:spLocks noGrp="1"/>
          </p:cNvSpPr>
          <p:nvPr>
            <p:ph type="ftr" sz="quarter" idx="10"/>
          </p:nvPr>
        </p:nvSpPr>
        <p:spPr>
          <a:noFill/>
        </p:spPr>
        <p:txBody>
          <a:bodyPr/>
          <a:lstStyle/>
          <a:p>
            <a:r>
              <a:rPr lang="en-US" smtClean="0"/>
              <a:t>Physics for Everyone – Dec. 1, 2010</a:t>
            </a:r>
          </a:p>
        </p:txBody>
      </p:sp>
      <p:sp>
        <p:nvSpPr>
          <p:cNvPr id="22533" name="Slide Number Placeholder 4"/>
          <p:cNvSpPr>
            <a:spLocks noGrp="1"/>
          </p:cNvSpPr>
          <p:nvPr>
            <p:ph type="sldNum" sz="quarter" idx="11"/>
          </p:nvPr>
        </p:nvSpPr>
        <p:spPr>
          <a:noFill/>
        </p:spPr>
        <p:txBody>
          <a:bodyPr/>
          <a:lstStyle/>
          <a:p>
            <a:fld id="{6B8C8E15-D3CA-9148-BB49-A18F12DBEC28}" type="slidenum">
              <a:rPr lang="en-US"/>
              <a:pPr/>
              <a:t>10</a:t>
            </a:fld>
            <a:endParaRPr lang="en-US"/>
          </a:p>
        </p:txBody>
      </p:sp>
      <p:pic>
        <p:nvPicPr>
          <p:cNvPr id="22534" name="Picture 7"/>
          <p:cNvPicPr>
            <a:picLocks noChangeAspect="1"/>
          </p:cNvPicPr>
          <p:nvPr/>
        </p:nvPicPr>
        <p:blipFill>
          <a:blip r:embed="rId2"/>
          <a:srcRect/>
          <a:stretch>
            <a:fillRect/>
          </a:stretch>
        </p:blipFill>
        <p:spPr bwMode="auto">
          <a:xfrm>
            <a:off x="4953000" y="1676400"/>
            <a:ext cx="3983038" cy="3100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A classic example</a:t>
            </a:r>
          </a:p>
        </p:txBody>
      </p:sp>
      <p:sp>
        <p:nvSpPr>
          <p:cNvPr id="23555" name="Content Placeholder 2"/>
          <p:cNvSpPr>
            <a:spLocks noGrp="1"/>
          </p:cNvSpPr>
          <p:nvPr>
            <p:ph idx="1"/>
          </p:nvPr>
        </p:nvSpPr>
        <p:spPr/>
        <p:txBody>
          <a:bodyPr/>
          <a:lstStyle/>
          <a:p>
            <a:endParaRPr lang="en-US" smtClean="0"/>
          </a:p>
          <a:p>
            <a:endParaRPr lang="en-US" smtClean="0"/>
          </a:p>
          <a:p>
            <a:endParaRPr lang="en-US" smtClean="0"/>
          </a:p>
          <a:p>
            <a:endParaRPr lang="en-US" smtClean="0"/>
          </a:p>
          <a:p>
            <a:endParaRPr lang="en-US" smtClean="0"/>
          </a:p>
          <a:p>
            <a:endParaRPr lang="en-US" smtClean="0"/>
          </a:p>
          <a:p>
            <a:pPr>
              <a:buFontTx/>
              <a:buNone/>
            </a:pPr>
            <a:endParaRPr lang="en-US" smtClean="0"/>
          </a:p>
          <a:p>
            <a:pPr>
              <a:buFontTx/>
              <a:buNone/>
            </a:pPr>
            <a:endParaRPr lang="en-US" smtClean="0"/>
          </a:p>
          <a:p>
            <a:pPr>
              <a:buFontTx/>
              <a:buNone/>
            </a:pPr>
            <a:r>
              <a:rPr lang="en-US" smtClean="0"/>
              <a:t>			The World Wide Web</a:t>
            </a:r>
          </a:p>
        </p:txBody>
      </p:sp>
      <p:sp>
        <p:nvSpPr>
          <p:cNvPr id="23556" name="Footer Placeholder 3"/>
          <p:cNvSpPr>
            <a:spLocks noGrp="1"/>
          </p:cNvSpPr>
          <p:nvPr>
            <p:ph type="ftr" sz="quarter" idx="10"/>
          </p:nvPr>
        </p:nvSpPr>
        <p:spPr>
          <a:noFill/>
        </p:spPr>
        <p:txBody>
          <a:bodyPr/>
          <a:lstStyle/>
          <a:p>
            <a:r>
              <a:rPr lang="en-US" smtClean="0"/>
              <a:t>Physics for Everyone – Dec. 1, 2010</a:t>
            </a:r>
          </a:p>
        </p:txBody>
      </p:sp>
      <p:sp>
        <p:nvSpPr>
          <p:cNvPr id="23557" name="Slide Number Placeholder 4"/>
          <p:cNvSpPr>
            <a:spLocks noGrp="1"/>
          </p:cNvSpPr>
          <p:nvPr>
            <p:ph type="sldNum" sz="quarter" idx="11"/>
          </p:nvPr>
        </p:nvSpPr>
        <p:spPr>
          <a:noFill/>
        </p:spPr>
        <p:txBody>
          <a:bodyPr/>
          <a:lstStyle/>
          <a:p>
            <a:fld id="{62522DE4-62D2-5049-8D04-9A0747783B57}" type="slidenum">
              <a:rPr lang="en-US" smtClean="0"/>
              <a:pPr/>
              <a:t>11</a:t>
            </a:fld>
            <a:endParaRPr lang="en-US" smtClean="0"/>
          </a:p>
        </p:txBody>
      </p:sp>
      <p:pic>
        <p:nvPicPr>
          <p:cNvPr id="23558" name="Picture 5"/>
          <p:cNvPicPr>
            <a:picLocks noChangeAspect="1"/>
          </p:cNvPicPr>
          <p:nvPr/>
        </p:nvPicPr>
        <p:blipFill>
          <a:blip r:embed="rId2"/>
          <a:srcRect/>
          <a:stretch>
            <a:fillRect/>
          </a:stretch>
        </p:blipFill>
        <p:spPr bwMode="auto">
          <a:xfrm>
            <a:off x="2438400" y="1905000"/>
            <a:ext cx="4914900" cy="3154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World Wide Web</a:t>
            </a:r>
            <a:endParaRPr lang="en-US" dirty="0"/>
          </a:p>
        </p:txBody>
      </p:sp>
      <p:pic>
        <p:nvPicPr>
          <p:cNvPr id="6" name="Content Placeholder 5" descr="Screen shot 2010-11-30 at 9.27.14 AM.png"/>
          <p:cNvPicPr>
            <a:picLocks noGrp="1" noChangeAspect="1"/>
          </p:cNvPicPr>
          <p:nvPr>
            <p:ph idx="1"/>
          </p:nvPr>
        </p:nvPicPr>
        <p:blipFill>
          <a:blip r:embed="rId2"/>
          <a:srcRect l="-10545" r="-10545"/>
          <a:stretch>
            <a:fillRect/>
          </a:stretch>
        </p:blipFill>
        <p:spPr/>
      </p:pic>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World Wide Web</a:t>
            </a:r>
            <a:endParaRPr lang="en-US" dirty="0"/>
          </a:p>
        </p:txBody>
      </p:sp>
      <p:pic>
        <p:nvPicPr>
          <p:cNvPr id="6" name="Content Placeholder 5" descr="Screen shot 2010-11-30 at 9.28.35 AM.png"/>
          <p:cNvPicPr>
            <a:picLocks noGrp="1" noChangeAspect="1"/>
          </p:cNvPicPr>
          <p:nvPr>
            <p:ph idx="1"/>
          </p:nvPr>
        </p:nvPicPr>
        <p:blipFill>
          <a:blip r:embed="rId2"/>
          <a:srcRect l="-7674" r="-7674"/>
          <a:stretch>
            <a:fillRect/>
          </a:stretch>
        </p:blipFill>
        <p:spPr/>
      </p:pic>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World Wide Web</a:t>
            </a:r>
            <a:endParaRPr lang="en-US" dirty="0"/>
          </a:p>
        </p:txBody>
      </p:sp>
      <p:pic>
        <p:nvPicPr>
          <p:cNvPr id="6" name="Content Placeholder 5" descr="Screen shot 2010-11-30 at 9.31.46 AM.png"/>
          <p:cNvPicPr>
            <a:picLocks noGrp="1" noChangeAspect="1"/>
          </p:cNvPicPr>
          <p:nvPr>
            <p:ph idx="1"/>
          </p:nvPr>
        </p:nvPicPr>
        <p:blipFill>
          <a:blip r:embed="rId2"/>
          <a:srcRect l="-23911" r="-23911"/>
          <a:stretch>
            <a:fillRect/>
          </a:stretch>
        </p:blipFill>
        <p:spPr/>
      </p:pic>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6858000" cy="1143000"/>
          </a:xfrm>
        </p:spPr>
        <p:txBody>
          <a:bodyPr/>
          <a:lstStyle/>
          <a:p>
            <a:r>
              <a:rPr lang="en-US" dirty="0" smtClean="0"/>
              <a:t>The World Wide Web</a:t>
            </a:r>
            <a:endParaRPr lang="en-US" dirty="0"/>
          </a:p>
        </p:txBody>
      </p:sp>
      <p:sp>
        <p:nvSpPr>
          <p:cNvPr id="3" name="Content Placeholder 2"/>
          <p:cNvSpPr>
            <a:spLocks noGrp="1"/>
          </p:cNvSpPr>
          <p:nvPr>
            <p:ph idx="1"/>
          </p:nvPr>
        </p:nvSpPr>
        <p:spPr>
          <a:xfrm>
            <a:off x="1905000" y="5791200"/>
            <a:ext cx="6858000" cy="609600"/>
          </a:xfrm>
        </p:spPr>
        <p:txBody>
          <a:bodyPr/>
          <a:lstStyle/>
          <a:p>
            <a:pPr algn="ctr">
              <a:buNone/>
            </a:pPr>
            <a:r>
              <a:rPr lang="en-US" sz="2000" dirty="0" smtClean="0"/>
              <a:t>LHC Remote Operations Center at </a:t>
            </a:r>
            <a:r>
              <a:rPr lang="en-US" sz="2000" dirty="0" err="1" smtClean="0"/>
              <a:t>Fermilab</a:t>
            </a:r>
            <a:endParaRPr lang="en-US" sz="2000"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15</a:t>
            </a:fld>
            <a:endParaRPr lang="en-US"/>
          </a:p>
        </p:txBody>
      </p:sp>
      <p:pic>
        <p:nvPicPr>
          <p:cNvPr id="6" name="Picture 5"/>
          <p:cNvPicPr>
            <a:picLocks noChangeAspect="1"/>
          </p:cNvPicPr>
          <p:nvPr/>
        </p:nvPicPr>
        <p:blipFill>
          <a:blip r:embed="rId2"/>
          <a:stretch>
            <a:fillRect/>
          </a:stretch>
        </p:blipFill>
        <p:spPr>
          <a:xfrm>
            <a:off x="2133600" y="1143000"/>
            <a:ext cx="6096000" cy="4572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04800"/>
            <a:ext cx="6858000" cy="1143000"/>
          </a:xfrm>
        </p:spPr>
        <p:txBody>
          <a:bodyPr/>
          <a:lstStyle/>
          <a:p>
            <a:r>
              <a:rPr lang="en-US" dirty="0" smtClean="0"/>
              <a:t>Another example close to our hearts…</a:t>
            </a:r>
            <a:endParaRPr lang="en-US"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16</a:t>
            </a:fld>
            <a:endParaRPr lang="en-US"/>
          </a:p>
        </p:txBody>
      </p:sp>
      <p:pic>
        <p:nvPicPr>
          <p:cNvPr id="6" name="Picture 5"/>
          <p:cNvPicPr>
            <a:picLocks noChangeAspect="1"/>
          </p:cNvPicPr>
          <p:nvPr/>
        </p:nvPicPr>
        <p:blipFill>
          <a:blip r:embed="rId2"/>
          <a:stretch>
            <a:fillRect/>
          </a:stretch>
        </p:blipFill>
        <p:spPr>
          <a:xfrm>
            <a:off x="2133600" y="1524000"/>
            <a:ext cx="6019800" cy="451485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858000" cy="1143000"/>
          </a:xfrm>
        </p:spPr>
        <p:txBody>
          <a:bodyPr/>
          <a:lstStyle/>
          <a:p>
            <a:r>
              <a:rPr lang="en-US" dirty="0" smtClean="0"/>
              <a:t>Magnetic Resonance Imaging</a:t>
            </a:r>
            <a:endParaRPr lang="en-US" dirty="0"/>
          </a:p>
        </p:txBody>
      </p:sp>
      <p:sp>
        <p:nvSpPr>
          <p:cNvPr id="3" name="Content Placeholder 2"/>
          <p:cNvSpPr>
            <a:spLocks noGrp="1"/>
          </p:cNvSpPr>
          <p:nvPr>
            <p:ph idx="1"/>
          </p:nvPr>
        </p:nvSpPr>
        <p:spPr>
          <a:xfrm>
            <a:off x="1600200" y="1524000"/>
            <a:ext cx="3657600" cy="4114800"/>
          </a:xfrm>
        </p:spPr>
        <p:txBody>
          <a:bodyPr/>
          <a:lstStyle/>
          <a:p>
            <a:pPr>
              <a:buNone/>
            </a:pPr>
            <a:r>
              <a:rPr lang="en-US" dirty="0" smtClean="0"/>
              <a:t>	</a:t>
            </a:r>
          </a:p>
          <a:p>
            <a:pPr>
              <a:buNone/>
            </a:pPr>
            <a:r>
              <a:rPr lang="en-US" dirty="0" smtClean="0"/>
              <a:t>	The superconducting wire designed for </a:t>
            </a:r>
            <a:r>
              <a:rPr lang="en-US" dirty="0" err="1" smtClean="0"/>
              <a:t>Fermilab’s</a:t>
            </a:r>
            <a:r>
              <a:rPr lang="en-US" dirty="0" smtClean="0"/>
              <a:t> </a:t>
            </a:r>
            <a:r>
              <a:rPr lang="en-US" dirty="0" err="1" smtClean="0"/>
              <a:t>Tevatron</a:t>
            </a:r>
            <a:r>
              <a:rPr lang="en-US" dirty="0" smtClean="0"/>
              <a:t> enabled the creation of powerful magnets for MRI scanners.</a:t>
            </a:r>
            <a:endParaRPr lang="en-US"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17</a:t>
            </a:fld>
            <a:endParaRPr lang="en-US"/>
          </a:p>
        </p:txBody>
      </p:sp>
      <p:pic>
        <p:nvPicPr>
          <p:cNvPr id="6" name="Picture 5"/>
          <p:cNvPicPr>
            <a:picLocks noChangeAspect="1"/>
          </p:cNvPicPr>
          <p:nvPr/>
        </p:nvPicPr>
        <p:blipFill>
          <a:blip r:embed="rId2"/>
          <a:stretch>
            <a:fillRect/>
          </a:stretch>
        </p:blipFill>
        <p:spPr>
          <a:xfrm>
            <a:off x="5410200" y="1371600"/>
            <a:ext cx="3335930" cy="4445127"/>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smtClean="0"/>
              <a:t>Superconducting wire by the ton</a:t>
            </a:r>
          </a:p>
        </p:txBody>
      </p:sp>
      <p:sp>
        <p:nvSpPr>
          <p:cNvPr id="24579" name="Footer Placeholder 3"/>
          <p:cNvSpPr>
            <a:spLocks noGrp="1"/>
          </p:cNvSpPr>
          <p:nvPr>
            <p:ph type="ftr" sz="quarter" idx="10"/>
          </p:nvPr>
        </p:nvSpPr>
        <p:spPr>
          <a:noFill/>
        </p:spPr>
        <p:txBody>
          <a:bodyPr/>
          <a:lstStyle/>
          <a:p>
            <a:r>
              <a:rPr lang="en-US" smtClean="0"/>
              <a:t>Physics for Everyone – Dec. 1, 2010</a:t>
            </a:r>
          </a:p>
        </p:txBody>
      </p:sp>
      <p:sp>
        <p:nvSpPr>
          <p:cNvPr id="24580" name="Slide Number Placeholder 4"/>
          <p:cNvSpPr>
            <a:spLocks noGrp="1"/>
          </p:cNvSpPr>
          <p:nvPr>
            <p:ph type="sldNum" sz="quarter" idx="11"/>
          </p:nvPr>
        </p:nvSpPr>
        <p:spPr>
          <a:noFill/>
        </p:spPr>
        <p:txBody>
          <a:bodyPr/>
          <a:lstStyle/>
          <a:p>
            <a:fld id="{0AF897A5-8A9D-3B4B-9518-24533937CDD6}" type="slidenum">
              <a:rPr lang="en-US" smtClean="0"/>
              <a:pPr/>
              <a:t>18</a:t>
            </a:fld>
            <a:endParaRPr lang="en-US" smtClean="0"/>
          </a:p>
        </p:txBody>
      </p:sp>
      <p:pic>
        <p:nvPicPr>
          <p:cNvPr id="24581" name="Picture 5"/>
          <p:cNvPicPr>
            <a:picLocks noChangeAspect="1"/>
          </p:cNvPicPr>
          <p:nvPr/>
        </p:nvPicPr>
        <p:blipFill>
          <a:blip r:embed="rId2"/>
          <a:srcRect l="23611" r="27778"/>
          <a:stretch>
            <a:fillRect/>
          </a:stretch>
        </p:blipFill>
        <p:spPr bwMode="auto">
          <a:xfrm>
            <a:off x="6096000" y="1828800"/>
            <a:ext cx="2667000" cy="3644900"/>
          </a:xfrm>
          <a:prstGeom prst="rect">
            <a:avLst/>
          </a:prstGeom>
          <a:noFill/>
          <a:ln w="9525">
            <a:noFill/>
            <a:miter lim="800000"/>
            <a:headEnd/>
            <a:tailEnd/>
          </a:ln>
        </p:spPr>
      </p:pic>
      <p:sp>
        <p:nvSpPr>
          <p:cNvPr id="6" name="TextBox 5"/>
          <p:cNvSpPr txBox="1"/>
          <p:nvPr/>
        </p:nvSpPr>
        <p:spPr>
          <a:xfrm>
            <a:off x="1600200" y="1752600"/>
            <a:ext cx="4267200" cy="3933384"/>
          </a:xfrm>
          <a:prstGeom prst="rect">
            <a:avLst/>
          </a:prstGeom>
          <a:noFill/>
        </p:spPr>
        <p:txBody>
          <a:bodyPr wrap="square" rtlCol="0">
            <a:spAutoFit/>
          </a:bodyPr>
          <a:lstStyle/>
          <a:p>
            <a:pPr algn="l"/>
            <a:r>
              <a:rPr lang="en-US" dirty="0" smtClean="0"/>
              <a:t>To build the </a:t>
            </a:r>
            <a:r>
              <a:rPr lang="en-US" dirty="0" err="1" smtClean="0"/>
              <a:t>Tevatron</a:t>
            </a:r>
            <a:r>
              <a:rPr lang="en-US" dirty="0" smtClean="0"/>
              <a:t>, </a:t>
            </a:r>
            <a:r>
              <a:rPr lang="en-US" dirty="0" err="1" smtClean="0"/>
              <a:t>Fermilab</a:t>
            </a:r>
            <a:r>
              <a:rPr lang="en-US" dirty="0" smtClean="0"/>
              <a:t> used 135,000 pounds of niobium-titanium-based superconducting wire and cable between 1974 and 1983.</a:t>
            </a:r>
          </a:p>
          <a:p>
            <a:pPr algn="l"/>
            <a:endParaRPr lang="en-US" dirty="0" smtClean="0"/>
          </a:p>
          <a:p>
            <a:pPr algn="l"/>
            <a:r>
              <a:rPr lang="en-US" dirty="0" smtClean="0"/>
              <a:t>Before that, the annual world production was a few hundred pounds.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91400" cy="1143000"/>
          </a:xfrm>
        </p:spPr>
        <p:txBody>
          <a:bodyPr/>
          <a:lstStyle/>
          <a:p>
            <a:r>
              <a:rPr lang="en-US" dirty="0" smtClean="0"/>
              <a:t>Paving the way for commercial development</a:t>
            </a:r>
            <a:endParaRPr lang="en-US" dirty="0"/>
          </a:p>
        </p:txBody>
      </p:sp>
      <p:sp>
        <p:nvSpPr>
          <p:cNvPr id="3" name="Content Placeholder 2"/>
          <p:cNvSpPr>
            <a:spLocks noGrp="1"/>
          </p:cNvSpPr>
          <p:nvPr>
            <p:ph idx="1"/>
          </p:nvPr>
        </p:nvSpPr>
        <p:spPr>
          <a:xfrm>
            <a:off x="1447800" y="1295400"/>
            <a:ext cx="4038600" cy="3124200"/>
          </a:xfrm>
        </p:spPr>
        <p:txBody>
          <a:bodyPr/>
          <a:lstStyle/>
          <a:p>
            <a:pPr>
              <a:buNone/>
            </a:pPr>
            <a:r>
              <a:rPr lang="en-US" dirty="0" smtClean="0"/>
              <a:t>	</a:t>
            </a:r>
            <a:r>
              <a:rPr lang="en-US" dirty="0" err="1" smtClean="0"/>
              <a:t>Fermilab</a:t>
            </a:r>
            <a:r>
              <a:rPr lang="en-US" dirty="0" smtClean="0"/>
              <a:t> opened the </a:t>
            </a:r>
          </a:p>
          <a:p>
            <a:pPr>
              <a:buNone/>
            </a:pPr>
            <a:r>
              <a:rPr lang="en-US" dirty="0" smtClean="0"/>
              <a:t>	door for companies </a:t>
            </a:r>
          </a:p>
          <a:p>
            <a:pPr>
              <a:buNone/>
            </a:pPr>
            <a:r>
              <a:rPr lang="en-US" dirty="0" smtClean="0"/>
              <a:t>	to manufacture superconducting cable </a:t>
            </a:r>
          </a:p>
          <a:p>
            <a:pPr>
              <a:buNone/>
            </a:pPr>
            <a:r>
              <a:rPr lang="en-US" dirty="0" smtClean="0"/>
              <a:t>	on a larger, more affordable scale.</a:t>
            </a:r>
            <a:endParaRPr lang="en-US"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19</a:t>
            </a:fld>
            <a:endParaRPr lang="en-US"/>
          </a:p>
        </p:txBody>
      </p:sp>
      <p:pic>
        <p:nvPicPr>
          <p:cNvPr id="6" name="Picture 5"/>
          <p:cNvPicPr>
            <a:picLocks noChangeAspect="1"/>
          </p:cNvPicPr>
          <p:nvPr/>
        </p:nvPicPr>
        <p:blipFill>
          <a:blip r:embed="rId2"/>
          <a:stretch>
            <a:fillRect/>
          </a:stretch>
        </p:blipFill>
        <p:spPr>
          <a:xfrm>
            <a:off x="5257800" y="1143000"/>
            <a:ext cx="3276600" cy="3140075"/>
          </a:xfrm>
          <a:prstGeom prst="rect">
            <a:avLst/>
          </a:prstGeom>
        </p:spPr>
      </p:pic>
      <p:sp>
        <p:nvSpPr>
          <p:cNvPr id="7" name="TextBox 6"/>
          <p:cNvSpPr txBox="1"/>
          <p:nvPr/>
        </p:nvSpPr>
        <p:spPr>
          <a:xfrm>
            <a:off x="2286000" y="4648200"/>
            <a:ext cx="6324600" cy="1384995"/>
          </a:xfrm>
          <a:prstGeom prst="rect">
            <a:avLst/>
          </a:prstGeom>
          <a:noFill/>
        </p:spPr>
        <p:txBody>
          <a:bodyPr wrap="square" rtlCol="0">
            <a:spAutoFit/>
          </a:bodyPr>
          <a:lstStyle/>
          <a:p>
            <a:pPr algn="l"/>
            <a:r>
              <a:rPr lang="en-US" sz="2000" dirty="0" smtClean="0"/>
              <a:t>”Every program in superconductivity that there is today owes itself in some measure to the fact that </a:t>
            </a:r>
            <a:r>
              <a:rPr lang="en-US" sz="2000" dirty="0" err="1" smtClean="0"/>
              <a:t>Fermilab</a:t>
            </a:r>
            <a:r>
              <a:rPr lang="en-US" sz="2000" dirty="0" smtClean="0"/>
              <a:t> built the </a:t>
            </a:r>
            <a:r>
              <a:rPr lang="en-US" sz="2000" dirty="0" err="1" smtClean="0"/>
              <a:t>Tevatron</a:t>
            </a:r>
            <a:r>
              <a:rPr lang="en-US" sz="2000" dirty="0" smtClean="0"/>
              <a:t> and it worked.” </a:t>
            </a:r>
          </a:p>
          <a:p>
            <a:pPr algn="l"/>
            <a:r>
              <a:rPr lang="en-US" sz="2000" dirty="0" smtClean="0"/>
              <a:t>- Robert Marsh, Teledyne </a:t>
            </a:r>
            <a:r>
              <a:rPr lang="en-US" sz="2000" dirty="0" err="1" smtClean="0"/>
              <a:t>Wah</a:t>
            </a:r>
            <a:r>
              <a:rPr lang="en-US" sz="2000" dirty="0" smtClean="0"/>
              <a:t> Chang</a:t>
            </a:r>
            <a:endParaRPr lang="en-US"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2</a:t>
            </a:fld>
            <a:endParaRPr lang="en-US"/>
          </a:p>
        </p:txBody>
      </p:sp>
      <p:pic>
        <p:nvPicPr>
          <p:cNvPr id="6" name="Picture 5"/>
          <p:cNvPicPr>
            <a:picLocks noChangeAspect="1"/>
          </p:cNvPicPr>
          <p:nvPr/>
        </p:nvPicPr>
        <p:blipFill>
          <a:blip r:embed="rId2"/>
          <a:stretch>
            <a:fillRect/>
          </a:stretch>
        </p:blipFill>
        <p:spPr>
          <a:xfrm>
            <a:off x="1371600" y="609600"/>
            <a:ext cx="7467600" cy="5149301"/>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524000" y="228600"/>
            <a:ext cx="6858000" cy="1143000"/>
          </a:xfrm>
        </p:spPr>
        <p:txBody>
          <a:bodyPr/>
          <a:lstStyle/>
          <a:p>
            <a:r>
              <a:rPr lang="en-US"/>
              <a:t>From the first cyclotron….</a:t>
            </a:r>
          </a:p>
        </p:txBody>
      </p:sp>
      <p:sp>
        <p:nvSpPr>
          <p:cNvPr id="25603" name="Footer Placeholder 3"/>
          <p:cNvSpPr>
            <a:spLocks noGrp="1"/>
          </p:cNvSpPr>
          <p:nvPr>
            <p:ph type="ftr" sz="quarter" idx="10"/>
          </p:nvPr>
        </p:nvSpPr>
        <p:spPr>
          <a:noFill/>
        </p:spPr>
        <p:txBody>
          <a:bodyPr/>
          <a:lstStyle/>
          <a:p>
            <a:r>
              <a:rPr lang="en-US" smtClean="0"/>
              <a:t>Physics for Everyone – Dec. 1, 2010</a:t>
            </a:r>
          </a:p>
        </p:txBody>
      </p:sp>
      <p:sp>
        <p:nvSpPr>
          <p:cNvPr id="25604" name="Slide Number Placeholder 4"/>
          <p:cNvSpPr>
            <a:spLocks noGrp="1"/>
          </p:cNvSpPr>
          <p:nvPr>
            <p:ph type="sldNum" sz="quarter" idx="11"/>
          </p:nvPr>
        </p:nvSpPr>
        <p:spPr>
          <a:noFill/>
        </p:spPr>
        <p:txBody>
          <a:bodyPr/>
          <a:lstStyle/>
          <a:p>
            <a:fld id="{813B57D3-A1E9-9140-8ABB-B6F1A7E20914}" type="slidenum">
              <a:rPr lang="en-US"/>
              <a:pPr/>
              <a:t>20</a:t>
            </a:fld>
            <a:endParaRPr lang="en-US"/>
          </a:p>
        </p:txBody>
      </p:sp>
      <p:pic>
        <p:nvPicPr>
          <p:cNvPr id="6" name="Picture 5" descr="first-cyclotron.jpg"/>
          <p:cNvPicPr>
            <a:picLocks noChangeAspect="1"/>
          </p:cNvPicPr>
          <p:nvPr/>
        </p:nvPicPr>
        <p:blipFill>
          <a:blip r:embed="rId2"/>
          <a:srcRect t="4205" b="1871"/>
          <a:stretch>
            <a:fillRect/>
          </a:stretch>
        </p:blipFill>
        <p:spPr bwMode="auto">
          <a:xfrm>
            <a:off x="3048000" y="1143000"/>
            <a:ext cx="4540250" cy="510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600200" y="152400"/>
            <a:ext cx="6858000" cy="1143000"/>
          </a:xfrm>
        </p:spPr>
        <p:txBody>
          <a:bodyPr/>
          <a:lstStyle/>
          <a:p>
            <a:r>
              <a:rPr lang="en-US"/>
              <a:t>…to today’s most powerful accelerators</a:t>
            </a:r>
          </a:p>
        </p:txBody>
      </p:sp>
      <p:sp>
        <p:nvSpPr>
          <p:cNvPr id="26627" name="Footer Placeholder 3"/>
          <p:cNvSpPr>
            <a:spLocks noGrp="1"/>
          </p:cNvSpPr>
          <p:nvPr>
            <p:ph type="ftr" sz="quarter" idx="10"/>
          </p:nvPr>
        </p:nvSpPr>
        <p:spPr>
          <a:noFill/>
        </p:spPr>
        <p:txBody>
          <a:bodyPr/>
          <a:lstStyle/>
          <a:p>
            <a:r>
              <a:rPr lang="en-US" smtClean="0"/>
              <a:t>Physics for Everyone – Dec. 1, 2010</a:t>
            </a:r>
          </a:p>
        </p:txBody>
      </p:sp>
      <p:sp>
        <p:nvSpPr>
          <p:cNvPr id="26628" name="Slide Number Placeholder 4"/>
          <p:cNvSpPr>
            <a:spLocks noGrp="1"/>
          </p:cNvSpPr>
          <p:nvPr>
            <p:ph type="sldNum" sz="quarter" idx="11"/>
          </p:nvPr>
        </p:nvSpPr>
        <p:spPr>
          <a:noFill/>
        </p:spPr>
        <p:txBody>
          <a:bodyPr/>
          <a:lstStyle/>
          <a:p>
            <a:fld id="{B75D442D-F7CB-854B-8558-90F14E7A9F5C}" type="slidenum">
              <a:rPr lang="en-US"/>
              <a:pPr/>
              <a:t>21</a:t>
            </a:fld>
            <a:endParaRPr lang="en-US"/>
          </a:p>
        </p:txBody>
      </p:sp>
      <p:pic>
        <p:nvPicPr>
          <p:cNvPr id="6" name="Picture 5"/>
          <p:cNvPicPr>
            <a:picLocks noChangeAspect="1"/>
          </p:cNvPicPr>
          <p:nvPr/>
        </p:nvPicPr>
        <p:blipFill>
          <a:blip r:embed="rId2"/>
          <a:srcRect/>
          <a:stretch>
            <a:fillRect/>
          </a:stretch>
        </p:blipFill>
        <p:spPr bwMode="auto">
          <a:xfrm>
            <a:off x="2286000" y="1447800"/>
            <a:ext cx="6096000" cy="43354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600200" y="533400"/>
            <a:ext cx="6858000" cy="1143000"/>
          </a:xfrm>
        </p:spPr>
        <p:txBody>
          <a:bodyPr/>
          <a:lstStyle/>
          <a:p>
            <a:r>
              <a:rPr lang="en-US"/>
              <a:t>…there are many in between</a:t>
            </a:r>
          </a:p>
        </p:txBody>
      </p:sp>
      <p:sp>
        <p:nvSpPr>
          <p:cNvPr id="27651" name="Footer Placeholder 3"/>
          <p:cNvSpPr>
            <a:spLocks noGrp="1"/>
          </p:cNvSpPr>
          <p:nvPr>
            <p:ph type="ftr" sz="quarter" idx="10"/>
          </p:nvPr>
        </p:nvSpPr>
        <p:spPr>
          <a:noFill/>
        </p:spPr>
        <p:txBody>
          <a:bodyPr/>
          <a:lstStyle/>
          <a:p>
            <a:r>
              <a:rPr lang="en-US" smtClean="0"/>
              <a:t>Physics for Everyone – Dec. 1, 2010</a:t>
            </a:r>
          </a:p>
        </p:txBody>
      </p:sp>
      <p:sp>
        <p:nvSpPr>
          <p:cNvPr id="27652" name="Slide Number Placeholder 4"/>
          <p:cNvSpPr>
            <a:spLocks noGrp="1"/>
          </p:cNvSpPr>
          <p:nvPr>
            <p:ph type="sldNum" sz="quarter" idx="11"/>
          </p:nvPr>
        </p:nvSpPr>
        <p:spPr>
          <a:noFill/>
        </p:spPr>
        <p:txBody>
          <a:bodyPr/>
          <a:lstStyle/>
          <a:p>
            <a:fld id="{42C4AECA-0AE3-DF49-8737-D2964A59B952}" type="slidenum">
              <a:rPr lang="en-US"/>
              <a:pPr/>
              <a:t>22</a:t>
            </a:fld>
            <a:endParaRPr lang="en-US"/>
          </a:p>
        </p:txBody>
      </p:sp>
      <p:pic>
        <p:nvPicPr>
          <p:cNvPr id="15365" name="Picture 7"/>
          <p:cNvPicPr>
            <a:picLocks noChangeAspect="1" noChangeArrowheads="1"/>
          </p:cNvPicPr>
          <p:nvPr/>
        </p:nvPicPr>
        <p:blipFill>
          <a:blip r:embed="rId2"/>
          <a:srcRect/>
          <a:stretch>
            <a:fillRect/>
          </a:stretch>
        </p:blipFill>
        <p:spPr bwMode="auto">
          <a:xfrm>
            <a:off x="2590800" y="1676400"/>
            <a:ext cx="5486400" cy="411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p:cTn id="7" dur="500" fill="hold"/>
                                        <p:tgtEl>
                                          <p:spTgt spid="15365"/>
                                        </p:tgtEl>
                                        <p:attrNameLst>
                                          <p:attrName>ppt_w</p:attrName>
                                        </p:attrNameLst>
                                      </p:cBhvr>
                                      <p:tavLst>
                                        <p:tav tm="0">
                                          <p:val>
                                            <p:strVal val="#ppt_w*0.05"/>
                                          </p:val>
                                        </p:tav>
                                        <p:tav tm="100000">
                                          <p:val>
                                            <p:strVal val="#ppt_w"/>
                                          </p:val>
                                        </p:tav>
                                      </p:tavLst>
                                    </p:anim>
                                    <p:anim calcmode="lin" valueType="num">
                                      <p:cBhvr>
                                        <p:cTn id="8" dur="500" fill="hold"/>
                                        <p:tgtEl>
                                          <p:spTgt spid="15365"/>
                                        </p:tgtEl>
                                        <p:attrNameLst>
                                          <p:attrName>ppt_h</p:attrName>
                                        </p:attrNameLst>
                                      </p:cBhvr>
                                      <p:tavLst>
                                        <p:tav tm="0">
                                          <p:val>
                                            <p:strVal val="#ppt_h"/>
                                          </p:val>
                                        </p:tav>
                                        <p:tav tm="100000">
                                          <p:val>
                                            <p:strVal val="#ppt_h"/>
                                          </p:val>
                                        </p:tav>
                                      </p:tavLst>
                                    </p:anim>
                                    <p:anim calcmode="lin" valueType="num">
                                      <p:cBhvr>
                                        <p:cTn id="9" dur="500" fill="hold"/>
                                        <p:tgtEl>
                                          <p:spTgt spid="15365"/>
                                        </p:tgtEl>
                                        <p:attrNameLst>
                                          <p:attrName>ppt_x</p:attrName>
                                        </p:attrNameLst>
                                      </p:cBhvr>
                                      <p:tavLst>
                                        <p:tav tm="0">
                                          <p:val>
                                            <p:strVal val="#ppt_x-.2"/>
                                          </p:val>
                                        </p:tav>
                                        <p:tav tm="100000">
                                          <p:val>
                                            <p:strVal val="#ppt_x"/>
                                          </p:val>
                                        </p:tav>
                                      </p:tavLst>
                                    </p:anim>
                                    <p:anim calcmode="lin" valueType="num">
                                      <p:cBhvr>
                                        <p:cTn id="10" dur="500" fill="hold"/>
                                        <p:tgtEl>
                                          <p:spTgt spid="15365"/>
                                        </p:tgtEl>
                                        <p:attrNameLst>
                                          <p:attrName>ppt_y</p:attrName>
                                        </p:attrNameLst>
                                      </p:cBhvr>
                                      <p:tavLst>
                                        <p:tav tm="0">
                                          <p:val>
                                            <p:strVal val="#ppt_y"/>
                                          </p:val>
                                        </p:tav>
                                        <p:tav tm="100000">
                                          <p:val>
                                            <p:strVal val="#ppt_y"/>
                                          </p:val>
                                        </p:tav>
                                      </p:tavLst>
                                    </p:anim>
                                    <p:animEffect transition="in" filter="fade">
                                      <p:cBhvr>
                                        <p:cTn id="11" dur="5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219200"/>
            <a:ext cx="6858000" cy="4114800"/>
          </a:xfrm>
        </p:spPr>
        <p:txBody>
          <a:bodyPr/>
          <a:lstStyle/>
          <a:p>
            <a:pPr>
              <a:buNone/>
            </a:pPr>
            <a:endParaRPr lang="en-US" dirty="0" smtClean="0"/>
          </a:p>
          <a:p>
            <a:pPr>
              <a:buNone/>
            </a:pPr>
            <a:endParaRPr lang="en-US" dirty="0" smtClean="0"/>
          </a:p>
          <a:p>
            <a:pPr algn="ctr">
              <a:buNone/>
            </a:pPr>
            <a:r>
              <a:rPr lang="en-US" sz="6000" dirty="0" smtClean="0"/>
              <a:t>Industry</a:t>
            </a:r>
            <a:endParaRPr lang="en-US" sz="6000"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04800"/>
            <a:ext cx="6858000" cy="1143000"/>
          </a:xfrm>
        </p:spPr>
        <p:txBody>
          <a:bodyPr/>
          <a:lstStyle/>
          <a:p>
            <a:r>
              <a:rPr lang="en-US" sz="3600" dirty="0" smtClean="0"/>
              <a:t>Industry</a:t>
            </a:r>
            <a:endParaRPr lang="en-US" sz="3600" dirty="0"/>
          </a:p>
        </p:txBody>
      </p:sp>
      <p:sp>
        <p:nvSpPr>
          <p:cNvPr id="3" name="Content Placeholder 2"/>
          <p:cNvSpPr>
            <a:spLocks noGrp="1"/>
          </p:cNvSpPr>
          <p:nvPr>
            <p:ph idx="1"/>
          </p:nvPr>
        </p:nvSpPr>
        <p:spPr>
          <a:xfrm>
            <a:off x="1600200" y="1524000"/>
            <a:ext cx="3886200" cy="4114800"/>
          </a:xfrm>
        </p:spPr>
        <p:txBody>
          <a:bodyPr/>
          <a:lstStyle/>
          <a:p>
            <a:pPr>
              <a:buNone/>
            </a:pPr>
            <a:r>
              <a:rPr lang="en-US" dirty="0" smtClean="0"/>
              <a:t>	</a:t>
            </a:r>
          </a:p>
          <a:p>
            <a:pPr>
              <a:buNone/>
            </a:pPr>
            <a:r>
              <a:rPr lang="en-US" dirty="0" smtClean="0"/>
              <a:t>	Accelerators treat the material used to insulate wires and for heat-shrinkable tubing that protects wire and cable connections.</a:t>
            </a:r>
          </a:p>
          <a:p>
            <a:pPr>
              <a:buNone/>
            </a:pPr>
            <a:endParaRPr lang="en-US" dirty="0" smtClean="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24</a:t>
            </a:fld>
            <a:endParaRPr lang="en-US"/>
          </a:p>
        </p:txBody>
      </p:sp>
      <p:pic>
        <p:nvPicPr>
          <p:cNvPr id="6" name="Picture 5"/>
          <p:cNvPicPr>
            <a:picLocks noChangeAspect="1"/>
          </p:cNvPicPr>
          <p:nvPr/>
        </p:nvPicPr>
        <p:blipFill>
          <a:blip r:embed="rId2"/>
          <a:stretch>
            <a:fillRect/>
          </a:stretch>
        </p:blipFill>
        <p:spPr>
          <a:xfrm>
            <a:off x="5562600" y="1447800"/>
            <a:ext cx="3145216" cy="4191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6858000" cy="1143000"/>
          </a:xfrm>
        </p:spPr>
        <p:txBody>
          <a:bodyPr/>
          <a:lstStyle/>
          <a:p>
            <a:r>
              <a:rPr lang="en-US" sz="3600" dirty="0" smtClean="0"/>
              <a:t>Industry</a:t>
            </a:r>
            <a:endParaRPr lang="en-US" sz="3600" dirty="0"/>
          </a:p>
        </p:txBody>
      </p:sp>
      <p:sp>
        <p:nvSpPr>
          <p:cNvPr id="3" name="Content Placeholder 2"/>
          <p:cNvSpPr>
            <a:spLocks noGrp="1"/>
          </p:cNvSpPr>
          <p:nvPr>
            <p:ph idx="1"/>
          </p:nvPr>
        </p:nvSpPr>
        <p:spPr>
          <a:xfrm>
            <a:off x="1905000" y="4724400"/>
            <a:ext cx="6858000" cy="1676400"/>
          </a:xfrm>
        </p:spPr>
        <p:txBody>
          <a:bodyPr/>
          <a:lstStyle/>
          <a:p>
            <a:pPr>
              <a:buNone/>
            </a:pPr>
            <a:r>
              <a:rPr lang="en-US" dirty="0" smtClean="0"/>
              <a:t>	Industry uses particle accelerators to produce the cross-linked shrink film that keeps many items in the grocery store fresh, such as turkeys, produce and baked goods.</a:t>
            </a:r>
          </a:p>
          <a:p>
            <a:pPr>
              <a:buNone/>
            </a:pPr>
            <a:endParaRPr lang="en-US"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25</a:t>
            </a:fld>
            <a:endParaRPr lang="en-US"/>
          </a:p>
        </p:txBody>
      </p:sp>
      <p:pic>
        <p:nvPicPr>
          <p:cNvPr id="6" name="Content Placeholder 5" descr="shrinkwrap.jpg"/>
          <p:cNvPicPr>
            <a:picLocks noChangeAspect="1"/>
          </p:cNvPicPr>
          <p:nvPr/>
        </p:nvPicPr>
        <p:blipFill>
          <a:blip r:embed="rId2"/>
          <a:srcRect/>
          <a:stretch>
            <a:fillRect/>
          </a:stretch>
        </p:blipFill>
        <p:spPr bwMode="auto">
          <a:xfrm>
            <a:off x="3124200" y="1219200"/>
            <a:ext cx="4495800" cy="3371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Industry</a:t>
            </a:r>
            <a:endParaRPr lang="en-US" sz="3600" dirty="0"/>
          </a:p>
        </p:txBody>
      </p:sp>
      <p:sp>
        <p:nvSpPr>
          <p:cNvPr id="3" name="Content Placeholder 2"/>
          <p:cNvSpPr>
            <a:spLocks noGrp="1"/>
          </p:cNvSpPr>
          <p:nvPr>
            <p:ph idx="1"/>
          </p:nvPr>
        </p:nvSpPr>
        <p:spPr>
          <a:xfrm>
            <a:off x="1600200" y="1981200"/>
            <a:ext cx="3810000" cy="4114800"/>
          </a:xfrm>
        </p:spPr>
        <p:txBody>
          <a:bodyPr/>
          <a:lstStyle/>
          <a:p>
            <a:pPr>
              <a:buNone/>
            </a:pPr>
            <a:r>
              <a:rPr lang="en-US" dirty="0" smtClean="0"/>
              <a:t>The tire industry uses </a:t>
            </a:r>
          </a:p>
          <a:p>
            <a:pPr>
              <a:buNone/>
            </a:pPr>
            <a:r>
              <a:rPr lang="en-US" dirty="0" smtClean="0"/>
              <a:t>particle accelerators to </a:t>
            </a:r>
          </a:p>
          <a:p>
            <a:pPr>
              <a:buNone/>
            </a:pPr>
            <a:r>
              <a:rPr lang="en-US" dirty="0" smtClean="0"/>
              <a:t>treat the material for radial </a:t>
            </a:r>
          </a:p>
          <a:p>
            <a:pPr>
              <a:spcAft>
                <a:spcPts val="0"/>
              </a:spcAft>
              <a:buNone/>
            </a:pPr>
            <a:r>
              <a:rPr lang="en-US" dirty="0" smtClean="0"/>
              <a:t>tires, decreasing the use </a:t>
            </a:r>
          </a:p>
          <a:p>
            <a:pPr>
              <a:buNone/>
            </a:pPr>
            <a:r>
              <a:rPr lang="en-US" dirty="0" smtClean="0"/>
              <a:t>of solvents that pollute the </a:t>
            </a:r>
          </a:p>
          <a:p>
            <a:pPr>
              <a:buNone/>
            </a:pPr>
            <a:r>
              <a:rPr lang="en-US" dirty="0" smtClean="0"/>
              <a:t>environment.</a:t>
            </a:r>
            <a:endParaRPr lang="en-US"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26</a:t>
            </a:fld>
            <a:endParaRPr lang="en-US"/>
          </a:p>
        </p:txBody>
      </p:sp>
      <p:pic>
        <p:nvPicPr>
          <p:cNvPr id="6" name="Picture 6" descr="tire.jpg"/>
          <p:cNvPicPr>
            <a:picLocks noChangeAspect="1"/>
          </p:cNvPicPr>
          <p:nvPr/>
        </p:nvPicPr>
        <p:blipFill>
          <a:blip r:embed="rId2"/>
          <a:srcRect l="6667" t="13333" r="7777" b="2222"/>
          <a:stretch>
            <a:fillRect/>
          </a:stretch>
        </p:blipFill>
        <p:spPr bwMode="auto">
          <a:xfrm>
            <a:off x="5715000" y="1981200"/>
            <a:ext cx="2743200" cy="270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6858000" cy="1143000"/>
          </a:xfrm>
        </p:spPr>
        <p:txBody>
          <a:bodyPr/>
          <a:lstStyle/>
          <a:p>
            <a:r>
              <a:rPr lang="en-US" sz="3600" dirty="0" smtClean="0"/>
              <a:t>Industry</a:t>
            </a:r>
            <a:endParaRPr lang="en-US" sz="3600" dirty="0"/>
          </a:p>
        </p:txBody>
      </p:sp>
      <p:sp>
        <p:nvSpPr>
          <p:cNvPr id="3" name="Content Placeholder 2"/>
          <p:cNvSpPr>
            <a:spLocks noGrp="1"/>
          </p:cNvSpPr>
          <p:nvPr>
            <p:ph idx="1"/>
          </p:nvPr>
        </p:nvSpPr>
        <p:spPr>
          <a:xfrm>
            <a:off x="1600200" y="4038600"/>
            <a:ext cx="6858000" cy="2362200"/>
          </a:xfrm>
        </p:spPr>
        <p:txBody>
          <a:bodyPr/>
          <a:lstStyle/>
          <a:p>
            <a:pPr>
              <a:buNone/>
            </a:pPr>
            <a:r>
              <a:rPr lang="en-US" dirty="0" smtClean="0"/>
              <a:t>	Electron-beam curing of inks and coatings eliminates the use of volatile organic compounds, enabling manufacturers to attain high production speeds with minimal energy consumption and reduced environmental impact.</a:t>
            </a:r>
            <a:endParaRPr lang="en-US"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27</a:t>
            </a:fld>
            <a:endParaRPr lang="en-US"/>
          </a:p>
        </p:txBody>
      </p:sp>
      <p:pic>
        <p:nvPicPr>
          <p:cNvPr id="7" name="Picture 6"/>
          <p:cNvPicPr>
            <a:picLocks noChangeAspect="1"/>
          </p:cNvPicPr>
          <p:nvPr/>
        </p:nvPicPr>
        <p:blipFill>
          <a:blip r:embed="rId2"/>
          <a:stretch>
            <a:fillRect/>
          </a:stretch>
        </p:blipFill>
        <p:spPr>
          <a:xfrm>
            <a:off x="2057400" y="914400"/>
            <a:ext cx="5740400" cy="297722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524000" y="228600"/>
            <a:ext cx="6858000" cy="1143000"/>
          </a:xfrm>
        </p:spPr>
        <p:txBody>
          <a:bodyPr/>
          <a:lstStyle/>
          <a:p>
            <a:r>
              <a:rPr lang="en-US" sz="3600" dirty="0" smtClean="0"/>
              <a:t>Industry</a:t>
            </a:r>
            <a:endParaRPr lang="en-US" sz="3600" dirty="0"/>
          </a:p>
        </p:txBody>
      </p:sp>
      <p:sp>
        <p:nvSpPr>
          <p:cNvPr id="28675" name="Content Placeholder 2"/>
          <p:cNvSpPr>
            <a:spLocks noGrp="1"/>
          </p:cNvSpPr>
          <p:nvPr>
            <p:ph idx="1"/>
          </p:nvPr>
        </p:nvSpPr>
        <p:spPr>
          <a:xfrm>
            <a:off x="1676400" y="1676400"/>
            <a:ext cx="6858000" cy="4114800"/>
          </a:xfrm>
        </p:spPr>
        <p:txBody>
          <a:bodyPr/>
          <a:lstStyle/>
          <a:p>
            <a:pPr>
              <a:buFontTx/>
              <a:buNone/>
            </a:pPr>
            <a:endParaRPr lang="en-US" dirty="0" smtClean="0"/>
          </a:p>
          <a:p>
            <a:pPr>
              <a:buFontTx/>
              <a:buNone/>
            </a:pPr>
            <a:endParaRPr lang="en-US" dirty="0"/>
          </a:p>
          <a:p>
            <a:pPr>
              <a:buFontTx/>
              <a:buNone/>
            </a:pPr>
            <a:endParaRPr lang="en-US" dirty="0"/>
          </a:p>
        </p:txBody>
      </p:sp>
      <p:sp>
        <p:nvSpPr>
          <p:cNvPr id="28676" name="Footer Placeholder 3"/>
          <p:cNvSpPr>
            <a:spLocks noGrp="1"/>
          </p:cNvSpPr>
          <p:nvPr>
            <p:ph type="ftr" sz="quarter" idx="10"/>
          </p:nvPr>
        </p:nvSpPr>
        <p:spPr>
          <a:noFill/>
        </p:spPr>
        <p:txBody>
          <a:bodyPr/>
          <a:lstStyle/>
          <a:p>
            <a:r>
              <a:rPr lang="en-US" dirty="0" smtClean="0"/>
              <a:t>Physics for Everyone – Dec. 1, 2010</a:t>
            </a:r>
            <a:endParaRPr lang="en-US" dirty="0"/>
          </a:p>
        </p:txBody>
      </p:sp>
      <p:sp>
        <p:nvSpPr>
          <p:cNvPr id="28677" name="Slide Number Placeholder 4"/>
          <p:cNvSpPr>
            <a:spLocks noGrp="1"/>
          </p:cNvSpPr>
          <p:nvPr>
            <p:ph type="sldNum" sz="quarter" idx="11"/>
          </p:nvPr>
        </p:nvSpPr>
        <p:spPr>
          <a:noFill/>
        </p:spPr>
        <p:txBody>
          <a:bodyPr/>
          <a:lstStyle/>
          <a:p>
            <a:fld id="{5476DF5D-2F2B-E247-9B3A-B4EBF124C74F}" type="slidenum">
              <a:rPr lang="en-US"/>
              <a:pPr/>
              <a:t>28</a:t>
            </a:fld>
            <a:endParaRPr lang="en-US"/>
          </a:p>
        </p:txBody>
      </p:sp>
      <p:pic>
        <p:nvPicPr>
          <p:cNvPr id="8" name="Picture 7"/>
          <p:cNvPicPr>
            <a:picLocks noChangeAspect="1"/>
          </p:cNvPicPr>
          <p:nvPr/>
        </p:nvPicPr>
        <p:blipFill>
          <a:blip r:embed="rId2"/>
          <a:stretch>
            <a:fillRect/>
          </a:stretch>
        </p:blipFill>
        <p:spPr>
          <a:xfrm>
            <a:off x="3048000" y="1371600"/>
            <a:ext cx="4574867" cy="3435027"/>
          </a:xfrm>
          <a:prstGeom prst="rect">
            <a:avLst/>
          </a:prstGeom>
        </p:spPr>
      </p:pic>
      <p:sp>
        <p:nvSpPr>
          <p:cNvPr id="9" name="TextBox 8"/>
          <p:cNvSpPr txBox="1"/>
          <p:nvPr/>
        </p:nvSpPr>
        <p:spPr>
          <a:xfrm>
            <a:off x="2209800" y="4953000"/>
            <a:ext cx="6248400" cy="1200328"/>
          </a:xfrm>
          <a:prstGeom prst="rect">
            <a:avLst/>
          </a:prstGeom>
          <a:noFill/>
        </p:spPr>
        <p:txBody>
          <a:bodyPr wrap="square" rtlCol="0">
            <a:spAutoFit/>
          </a:bodyPr>
          <a:lstStyle/>
          <a:p>
            <a:pPr algn="l"/>
            <a:r>
              <a:rPr lang="en-US" dirty="0" smtClean="0"/>
              <a:t>Electron beams sterilize medical equipment in a matter of seconds and are less damaging than other techniques.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endParaRPr lang="en-US" sz="3600" dirty="0" smtClean="0"/>
          </a:p>
          <a:p>
            <a:pPr algn="ctr">
              <a:buNone/>
            </a:pPr>
            <a:r>
              <a:rPr lang="en-US" sz="3600" dirty="0" smtClean="0"/>
              <a:t>Medicine</a:t>
            </a:r>
            <a:endParaRPr lang="en-US" sz="3600"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3"/>
          <p:cNvSpPr>
            <a:spLocks noGrp="1"/>
          </p:cNvSpPr>
          <p:nvPr>
            <p:ph type="ftr" sz="quarter" idx="10"/>
          </p:nvPr>
        </p:nvSpPr>
        <p:spPr>
          <a:noFill/>
        </p:spPr>
        <p:txBody>
          <a:bodyPr/>
          <a:lstStyle/>
          <a:p>
            <a:r>
              <a:rPr lang="en-US" smtClean="0"/>
              <a:t>Physics for Everyone – Dec. 1, 2010</a:t>
            </a:r>
          </a:p>
        </p:txBody>
      </p:sp>
      <p:sp>
        <p:nvSpPr>
          <p:cNvPr id="15363" name="Slide Number Placeholder 4"/>
          <p:cNvSpPr>
            <a:spLocks noGrp="1"/>
          </p:cNvSpPr>
          <p:nvPr>
            <p:ph type="sldNum" sz="quarter" idx="11"/>
          </p:nvPr>
        </p:nvSpPr>
        <p:spPr>
          <a:noFill/>
        </p:spPr>
        <p:txBody>
          <a:bodyPr/>
          <a:lstStyle/>
          <a:p>
            <a:fld id="{9DAF7458-7473-9D4A-8C48-0B20969D2DB7}" type="slidenum">
              <a:rPr lang="en-US"/>
              <a:pPr/>
              <a:t>3</a:t>
            </a:fld>
            <a:endParaRPr lang="en-US"/>
          </a:p>
        </p:txBody>
      </p:sp>
      <p:sp>
        <p:nvSpPr>
          <p:cNvPr id="15364" name="Rectangle 2"/>
          <p:cNvSpPr>
            <a:spLocks noGrp="1" noChangeArrowheads="1"/>
          </p:cNvSpPr>
          <p:nvPr>
            <p:ph type="title"/>
          </p:nvPr>
        </p:nvSpPr>
        <p:spPr>
          <a:xfrm>
            <a:off x="1600200" y="152400"/>
            <a:ext cx="6858000" cy="1143000"/>
          </a:xfrm>
        </p:spPr>
        <p:txBody>
          <a:bodyPr/>
          <a:lstStyle/>
          <a:p>
            <a:pPr eaLnBrk="1" hangingPunct="1"/>
            <a:r>
              <a:rPr lang="en-US" smtClean="0"/>
              <a:t> Particle physics is making headlines</a:t>
            </a:r>
          </a:p>
        </p:txBody>
      </p:sp>
      <p:sp>
        <p:nvSpPr>
          <p:cNvPr id="15365" name="Rectangle 3"/>
          <p:cNvSpPr>
            <a:spLocks noGrp="1" noChangeArrowheads="1"/>
          </p:cNvSpPr>
          <p:nvPr>
            <p:ph type="body" idx="1"/>
          </p:nvPr>
        </p:nvSpPr>
        <p:spPr>
          <a:xfrm>
            <a:off x="1600200" y="1981200"/>
            <a:ext cx="4343400" cy="4114800"/>
          </a:xfrm>
        </p:spPr>
        <p:txBody>
          <a:bodyPr/>
          <a:lstStyle/>
          <a:p>
            <a:pPr eaLnBrk="1" hangingPunct="1">
              <a:buFontTx/>
              <a:buNone/>
            </a:pPr>
            <a:endParaRPr lang="en-US" sz="1600"/>
          </a:p>
          <a:p>
            <a:pPr lvl="1" eaLnBrk="1" hangingPunct="1">
              <a:buFont typeface="Wingdings" charset="2"/>
              <a:buNone/>
            </a:pPr>
            <a:endParaRPr lang="en-US" sz="1600"/>
          </a:p>
        </p:txBody>
      </p:sp>
      <p:pic>
        <p:nvPicPr>
          <p:cNvPr id="13" name="Picture 12"/>
          <p:cNvPicPr>
            <a:picLocks noChangeAspect="1"/>
          </p:cNvPicPr>
          <p:nvPr/>
        </p:nvPicPr>
        <p:blipFill>
          <a:blip r:embed="rId2"/>
          <a:srcRect/>
          <a:stretch>
            <a:fillRect/>
          </a:stretch>
        </p:blipFill>
        <p:spPr bwMode="auto">
          <a:xfrm>
            <a:off x="2209800" y="1219200"/>
            <a:ext cx="4111625" cy="4572000"/>
          </a:xfrm>
          <a:prstGeom prst="rect">
            <a:avLst/>
          </a:prstGeom>
          <a:noFill/>
          <a:ln w="9525">
            <a:noFill/>
            <a:miter lim="800000"/>
            <a:headEnd/>
            <a:tailEnd/>
          </a:ln>
        </p:spPr>
      </p:pic>
      <p:pic>
        <p:nvPicPr>
          <p:cNvPr id="15" name="Picture 14"/>
          <p:cNvPicPr>
            <a:picLocks noChangeAspect="1"/>
          </p:cNvPicPr>
          <p:nvPr/>
        </p:nvPicPr>
        <p:blipFill>
          <a:blip r:embed="rId3"/>
          <a:srcRect/>
          <a:stretch>
            <a:fillRect/>
          </a:stretch>
        </p:blipFill>
        <p:spPr bwMode="auto">
          <a:xfrm>
            <a:off x="2057400" y="1066800"/>
            <a:ext cx="5105400" cy="5051425"/>
          </a:xfrm>
          <a:prstGeom prst="rect">
            <a:avLst/>
          </a:prstGeom>
          <a:noFill/>
          <a:ln w="9525">
            <a:noFill/>
            <a:miter lim="800000"/>
            <a:headEnd/>
            <a:tailEnd/>
          </a:ln>
        </p:spPr>
      </p:pic>
      <p:pic>
        <p:nvPicPr>
          <p:cNvPr id="17" name="Picture 16"/>
          <p:cNvPicPr>
            <a:picLocks noChangeAspect="1"/>
          </p:cNvPicPr>
          <p:nvPr/>
        </p:nvPicPr>
        <p:blipFill>
          <a:blip r:embed="rId4"/>
          <a:srcRect/>
          <a:stretch>
            <a:fillRect/>
          </a:stretch>
        </p:blipFill>
        <p:spPr bwMode="auto">
          <a:xfrm>
            <a:off x="2057400" y="1066800"/>
            <a:ext cx="5029200" cy="4921250"/>
          </a:xfrm>
          <a:prstGeom prst="rect">
            <a:avLst/>
          </a:prstGeom>
          <a:noFill/>
          <a:ln w="9525">
            <a:noFill/>
            <a:miter lim="800000"/>
            <a:headEnd/>
            <a:tailEnd/>
          </a:ln>
        </p:spPr>
      </p:pic>
      <p:pic>
        <p:nvPicPr>
          <p:cNvPr id="16" name="Picture 15"/>
          <p:cNvPicPr>
            <a:picLocks noChangeAspect="1"/>
          </p:cNvPicPr>
          <p:nvPr/>
        </p:nvPicPr>
        <p:blipFill>
          <a:blip r:embed="rId5"/>
          <a:srcRect/>
          <a:stretch>
            <a:fillRect/>
          </a:stretch>
        </p:blipFill>
        <p:spPr bwMode="auto">
          <a:xfrm>
            <a:off x="1752600" y="990600"/>
            <a:ext cx="6838950" cy="5237163"/>
          </a:xfrm>
          <a:prstGeom prst="rect">
            <a:avLst/>
          </a:prstGeom>
          <a:noFill/>
          <a:ln w="9525">
            <a:noFill/>
            <a:miter lim="800000"/>
            <a:headEnd/>
            <a:tailEnd/>
          </a:ln>
        </p:spPr>
      </p:pic>
      <p:pic>
        <p:nvPicPr>
          <p:cNvPr id="14" name="Picture 13"/>
          <p:cNvPicPr>
            <a:picLocks noChangeAspect="1"/>
          </p:cNvPicPr>
          <p:nvPr/>
        </p:nvPicPr>
        <p:blipFill>
          <a:blip r:embed="rId6"/>
          <a:srcRect/>
          <a:stretch>
            <a:fillRect/>
          </a:stretch>
        </p:blipFill>
        <p:spPr bwMode="auto">
          <a:xfrm>
            <a:off x="2286000" y="990600"/>
            <a:ext cx="5734050" cy="5276850"/>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decel="5000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accel="50000" decel="5000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1" accel="50000" decel="5000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04800"/>
            <a:ext cx="6858000" cy="1143000"/>
          </a:xfrm>
        </p:spPr>
        <p:txBody>
          <a:bodyPr/>
          <a:lstStyle/>
          <a:p>
            <a:r>
              <a:rPr lang="en-US" sz="3600" dirty="0" smtClean="0"/>
              <a:t>Medicine</a:t>
            </a:r>
            <a:endParaRPr lang="en-US" sz="3600" dirty="0"/>
          </a:p>
        </p:txBody>
      </p:sp>
      <p:sp>
        <p:nvSpPr>
          <p:cNvPr id="3" name="Content Placeholder 2"/>
          <p:cNvSpPr>
            <a:spLocks noGrp="1"/>
          </p:cNvSpPr>
          <p:nvPr>
            <p:ph idx="1"/>
          </p:nvPr>
        </p:nvSpPr>
        <p:spPr>
          <a:xfrm>
            <a:off x="1600200" y="3886200"/>
            <a:ext cx="6858000" cy="2209800"/>
          </a:xfrm>
        </p:spPr>
        <p:txBody>
          <a:bodyPr/>
          <a:lstStyle/>
          <a:p>
            <a:pPr>
              <a:buNone/>
            </a:pPr>
            <a:r>
              <a:rPr lang="en-US" dirty="0" smtClean="0"/>
              <a:t>	Accelerators are needed to produce a range of radioisotopes for medical diagnostics and treatments that are routinely applied at hospitals worldwide in millions of procedures annually.</a:t>
            </a:r>
            <a:endParaRPr lang="en-US"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30</a:t>
            </a:fld>
            <a:endParaRPr lang="en-US"/>
          </a:p>
        </p:txBody>
      </p:sp>
      <p:pic>
        <p:nvPicPr>
          <p:cNvPr id="6" name="Picture 5"/>
          <p:cNvPicPr>
            <a:picLocks noChangeAspect="1"/>
          </p:cNvPicPr>
          <p:nvPr/>
        </p:nvPicPr>
        <p:blipFill>
          <a:blip r:embed="rId2"/>
          <a:stretch>
            <a:fillRect/>
          </a:stretch>
        </p:blipFill>
        <p:spPr>
          <a:xfrm>
            <a:off x="1676400" y="1600200"/>
            <a:ext cx="7239000" cy="187007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858000" cy="1143000"/>
          </a:xfrm>
        </p:spPr>
        <p:txBody>
          <a:bodyPr/>
          <a:lstStyle/>
          <a:p>
            <a:r>
              <a:rPr lang="en-US" sz="3600" dirty="0" smtClean="0"/>
              <a:t>Medicine</a:t>
            </a:r>
            <a:endParaRPr lang="en-US" sz="3600" dirty="0"/>
          </a:p>
        </p:txBody>
      </p:sp>
      <p:sp>
        <p:nvSpPr>
          <p:cNvPr id="3" name="Content Placeholder 2"/>
          <p:cNvSpPr>
            <a:spLocks noGrp="1"/>
          </p:cNvSpPr>
          <p:nvPr>
            <p:ph idx="1"/>
          </p:nvPr>
        </p:nvSpPr>
        <p:spPr>
          <a:xfrm>
            <a:off x="1600200" y="1676400"/>
            <a:ext cx="3048000" cy="4114800"/>
          </a:xfrm>
        </p:spPr>
        <p:txBody>
          <a:bodyPr/>
          <a:lstStyle/>
          <a:p>
            <a:pPr>
              <a:buNone/>
            </a:pPr>
            <a:r>
              <a:rPr lang="en-US" dirty="0" smtClean="0"/>
              <a:t>	Positron-emission tomography cameras, or PET scans, can produce detailed maps of active areas in the brain and other organs. </a:t>
            </a:r>
            <a:endParaRPr lang="en-US"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31</a:t>
            </a:fld>
            <a:endParaRPr lang="en-US"/>
          </a:p>
        </p:txBody>
      </p:sp>
      <p:pic>
        <p:nvPicPr>
          <p:cNvPr id="6" name="Picture 5"/>
          <p:cNvPicPr>
            <a:picLocks noChangeAspect="1"/>
          </p:cNvPicPr>
          <p:nvPr/>
        </p:nvPicPr>
        <p:blipFill>
          <a:blip r:embed="rId2"/>
          <a:stretch>
            <a:fillRect/>
          </a:stretch>
        </p:blipFill>
        <p:spPr>
          <a:xfrm>
            <a:off x="4724400" y="1371600"/>
            <a:ext cx="4064000" cy="376210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371600" y="0"/>
            <a:ext cx="6858000" cy="1143000"/>
          </a:xfrm>
        </p:spPr>
        <p:txBody>
          <a:bodyPr/>
          <a:lstStyle/>
          <a:p>
            <a:r>
              <a:rPr lang="en-US" sz="3600" dirty="0" smtClean="0"/>
              <a:t>Medicine</a:t>
            </a:r>
            <a:endParaRPr lang="en-US" sz="3600" dirty="0"/>
          </a:p>
        </p:txBody>
      </p:sp>
      <p:pic>
        <p:nvPicPr>
          <p:cNvPr id="35843" name="Content Placeholder 5" descr="crystal2.jpg"/>
          <p:cNvPicPr>
            <a:picLocks noGrp="1" noChangeAspect="1"/>
          </p:cNvPicPr>
          <p:nvPr>
            <p:ph idx="1"/>
          </p:nvPr>
        </p:nvPicPr>
        <p:blipFill>
          <a:blip r:embed="rId2"/>
          <a:srcRect/>
          <a:stretch>
            <a:fillRect/>
          </a:stretch>
        </p:blipFill>
        <p:spPr>
          <a:xfrm>
            <a:off x="2971800" y="1219200"/>
            <a:ext cx="4953000" cy="3302000"/>
          </a:xfrm>
        </p:spPr>
      </p:pic>
      <p:sp>
        <p:nvSpPr>
          <p:cNvPr id="35844" name="Footer Placeholder 3"/>
          <p:cNvSpPr>
            <a:spLocks noGrp="1"/>
          </p:cNvSpPr>
          <p:nvPr>
            <p:ph type="ftr" sz="quarter" idx="10"/>
          </p:nvPr>
        </p:nvSpPr>
        <p:spPr>
          <a:noFill/>
        </p:spPr>
        <p:txBody>
          <a:bodyPr/>
          <a:lstStyle/>
          <a:p>
            <a:r>
              <a:rPr lang="en-US" dirty="0" smtClean="0"/>
              <a:t>Physics for Everyone – Dec. 1, 2010</a:t>
            </a:r>
            <a:endParaRPr lang="en-US" dirty="0"/>
          </a:p>
        </p:txBody>
      </p:sp>
      <p:sp>
        <p:nvSpPr>
          <p:cNvPr id="35845" name="Slide Number Placeholder 4"/>
          <p:cNvSpPr>
            <a:spLocks noGrp="1"/>
          </p:cNvSpPr>
          <p:nvPr>
            <p:ph type="sldNum" sz="quarter" idx="11"/>
          </p:nvPr>
        </p:nvSpPr>
        <p:spPr>
          <a:noFill/>
        </p:spPr>
        <p:txBody>
          <a:bodyPr/>
          <a:lstStyle/>
          <a:p>
            <a:fld id="{1CDBBA66-1B07-3148-8E08-039CB33AD67F}" type="slidenum">
              <a:rPr lang="en-US"/>
              <a:pPr/>
              <a:t>32</a:t>
            </a:fld>
            <a:endParaRPr lang="en-US"/>
          </a:p>
        </p:txBody>
      </p:sp>
      <p:sp>
        <p:nvSpPr>
          <p:cNvPr id="35846" name="TextBox 5"/>
          <p:cNvSpPr txBox="1">
            <a:spLocks noChangeArrowheads="1"/>
          </p:cNvSpPr>
          <p:nvPr/>
        </p:nvSpPr>
        <p:spPr bwMode="auto">
          <a:xfrm>
            <a:off x="2209800" y="4648200"/>
            <a:ext cx="6781800" cy="2012950"/>
          </a:xfrm>
          <a:prstGeom prst="rect">
            <a:avLst/>
          </a:prstGeom>
          <a:noFill/>
          <a:ln w="9525">
            <a:noFill/>
            <a:miter lim="800000"/>
            <a:headEnd/>
            <a:tailEnd/>
          </a:ln>
        </p:spPr>
        <p:txBody>
          <a:bodyPr>
            <a:prstTxWarp prst="textNoShape">
              <a:avLst/>
            </a:prstTxWarp>
            <a:spAutoFit/>
          </a:bodyPr>
          <a:lstStyle/>
          <a:p>
            <a:pPr algn="l"/>
            <a:r>
              <a:rPr lang="en-US" dirty="0"/>
              <a:t>Scientists are using technology developed for the CMS experiment at CERN in clinical trials for a new kind of PET scan </a:t>
            </a:r>
            <a:r>
              <a:rPr lang="en-US" dirty="0" smtClean="0"/>
              <a:t>to better </a:t>
            </a:r>
            <a:r>
              <a:rPr lang="en-US" dirty="0"/>
              <a:t>detect breast cancer and avoid unnecessary biopsies.</a:t>
            </a:r>
          </a:p>
          <a:p>
            <a:pPr algn="l"/>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Medicine</a:t>
            </a:r>
            <a:endParaRPr lang="en-US" sz="3600" dirty="0"/>
          </a:p>
        </p:txBody>
      </p:sp>
      <p:sp>
        <p:nvSpPr>
          <p:cNvPr id="3" name="Content Placeholder 2"/>
          <p:cNvSpPr>
            <a:spLocks noGrp="1"/>
          </p:cNvSpPr>
          <p:nvPr>
            <p:ph idx="1"/>
          </p:nvPr>
        </p:nvSpPr>
        <p:spPr/>
        <p:txBody>
          <a:bodyPr/>
          <a:lstStyle/>
          <a:p>
            <a:pPr>
              <a:buNone/>
            </a:pPr>
            <a:r>
              <a:rPr lang="en-US" dirty="0" smtClean="0"/>
              <a:t>	More than one million new cancer cases are diagnosed every year, and about half receive radiation either as their primary treatment or in conjunction with chemotherapy, surgery or other modalities. Accelerator technology, diagnostics, and treatment technique developments over the past 50 years have dramatically improved clinical outcomes.</a:t>
            </a:r>
            <a:endParaRPr lang="en-US"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858000" cy="1143000"/>
          </a:xfrm>
        </p:spPr>
        <p:txBody>
          <a:bodyPr/>
          <a:lstStyle/>
          <a:p>
            <a:r>
              <a:rPr lang="en-US" sz="3600" dirty="0" smtClean="0"/>
              <a:t>Medicine</a:t>
            </a:r>
            <a:endParaRPr lang="en-US" sz="3600"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34</a:t>
            </a:fld>
            <a:endParaRPr lang="en-US"/>
          </a:p>
        </p:txBody>
      </p:sp>
      <p:pic>
        <p:nvPicPr>
          <p:cNvPr id="6" name="Picture 5"/>
          <p:cNvPicPr>
            <a:picLocks noChangeAspect="1"/>
          </p:cNvPicPr>
          <p:nvPr/>
        </p:nvPicPr>
        <p:blipFill>
          <a:blip r:embed="rId2"/>
          <a:stretch>
            <a:fillRect/>
          </a:stretch>
        </p:blipFill>
        <p:spPr>
          <a:xfrm>
            <a:off x="2438400" y="1371600"/>
            <a:ext cx="6096000" cy="4061460"/>
          </a:xfrm>
          <a:prstGeom prst="rect">
            <a:avLst/>
          </a:prstGeom>
        </p:spPr>
      </p:pic>
      <p:sp>
        <p:nvSpPr>
          <p:cNvPr id="7" name="TextBox 6"/>
          <p:cNvSpPr txBox="1"/>
          <p:nvPr/>
        </p:nvSpPr>
        <p:spPr>
          <a:xfrm>
            <a:off x="2514600" y="5715000"/>
            <a:ext cx="6019800" cy="400110"/>
          </a:xfrm>
          <a:prstGeom prst="rect">
            <a:avLst/>
          </a:prstGeom>
          <a:noFill/>
        </p:spPr>
        <p:txBody>
          <a:bodyPr wrap="square" rtlCol="0">
            <a:spAutoFit/>
          </a:bodyPr>
          <a:lstStyle/>
          <a:p>
            <a:pPr algn="ctr"/>
            <a:r>
              <a:rPr lang="en-US" sz="2000" dirty="0" smtClean="0"/>
              <a:t>Neutron Therapy at </a:t>
            </a:r>
            <a:r>
              <a:rPr lang="en-US" sz="2000" dirty="0" err="1" smtClean="0"/>
              <a:t>Fermilab</a:t>
            </a:r>
            <a:endParaRPr lang="en-US" sz="2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6858000" cy="1143000"/>
          </a:xfrm>
        </p:spPr>
        <p:txBody>
          <a:bodyPr/>
          <a:lstStyle/>
          <a:p>
            <a:r>
              <a:rPr lang="en-US" sz="3600" dirty="0" smtClean="0"/>
              <a:t>Medicine</a:t>
            </a:r>
            <a:endParaRPr lang="en-US" sz="3600" dirty="0"/>
          </a:p>
        </p:txBody>
      </p:sp>
      <p:sp>
        <p:nvSpPr>
          <p:cNvPr id="3" name="Content Placeholder 2"/>
          <p:cNvSpPr>
            <a:spLocks noGrp="1"/>
          </p:cNvSpPr>
          <p:nvPr>
            <p:ph idx="1"/>
          </p:nvPr>
        </p:nvSpPr>
        <p:spPr>
          <a:xfrm>
            <a:off x="1905000" y="4419600"/>
            <a:ext cx="6858000" cy="2590800"/>
          </a:xfrm>
        </p:spPr>
        <p:txBody>
          <a:bodyPr/>
          <a:lstStyle/>
          <a:p>
            <a:pPr>
              <a:buNone/>
            </a:pPr>
            <a:r>
              <a:rPr lang="en-US" dirty="0" smtClean="0"/>
              <a:t>	Today, 30 proton and three carbon-ion-beam cancer treatment centers are in operation worldwide, with many new centers under construction or in the active planning stage. </a:t>
            </a:r>
            <a:endParaRPr lang="en-US"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35</a:t>
            </a:fld>
            <a:endParaRPr lang="en-US"/>
          </a:p>
        </p:txBody>
      </p:sp>
      <p:pic>
        <p:nvPicPr>
          <p:cNvPr id="6" name="Picture 5"/>
          <p:cNvPicPr>
            <a:picLocks noChangeAspect="1"/>
          </p:cNvPicPr>
          <p:nvPr/>
        </p:nvPicPr>
        <p:blipFill>
          <a:blip r:embed="rId2"/>
          <a:stretch>
            <a:fillRect/>
          </a:stretch>
        </p:blipFill>
        <p:spPr>
          <a:xfrm>
            <a:off x="3276600" y="1143000"/>
            <a:ext cx="3994230" cy="3155442"/>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858000" cy="1143000"/>
          </a:xfrm>
        </p:spPr>
        <p:txBody>
          <a:bodyPr/>
          <a:lstStyle/>
          <a:p>
            <a:r>
              <a:rPr lang="en-US" sz="3600" dirty="0" smtClean="0"/>
              <a:t>Medicine</a:t>
            </a:r>
            <a:endParaRPr lang="en-US" sz="3600" dirty="0"/>
          </a:p>
        </p:txBody>
      </p:sp>
      <p:sp>
        <p:nvSpPr>
          <p:cNvPr id="3" name="Content Placeholder 2"/>
          <p:cNvSpPr>
            <a:spLocks noGrp="1"/>
          </p:cNvSpPr>
          <p:nvPr>
            <p:ph idx="1"/>
          </p:nvPr>
        </p:nvSpPr>
        <p:spPr>
          <a:xfrm>
            <a:off x="1295400" y="1524000"/>
            <a:ext cx="4495800" cy="4114800"/>
          </a:xfrm>
        </p:spPr>
        <p:txBody>
          <a:bodyPr/>
          <a:lstStyle/>
          <a:p>
            <a:pPr>
              <a:buNone/>
            </a:pPr>
            <a:r>
              <a:rPr lang="en-US" dirty="0" smtClean="0"/>
              <a:t>	</a:t>
            </a:r>
          </a:p>
          <a:p>
            <a:pPr>
              <a:buNone/>
            </a:pPr>
            <a:r>
              <a:rPr lang="en-US" dirty="0" smtClean="0"/>
              <a:t>	Accelerator-driven facilities provide opportunities for pharmaceutical research and the study of complex molecules to develop new drugs, such as </a:t>
            </a:r>
            <a:r>
              <a:rPr lang="en-US" dirty="0" err="1" smtClean="0"/>
              <a:t>Kaletra</a:t>
            </a:r>
            <a:r>
              <a:rPr lang="en-US" dirty="0" smtClean="0"/>
              <a:t>, one of the world’s most prescribed medications to fight AIDS.</a:t>
            </a:r>
            <a:endParaRPr lang="en-US"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36</a:t>
            </a:fld>
            <a:endParaRPr lang="en-US"/>
          </a:p>
        </p:txBody>
      </p:sp>
      <p:pic>
        <p:nvPicPr>
          <p:cNvPr id="6" name="Picture 5"/>
          <p:cNvPicPr>
            <a:picLocks noChangeAspect="1"/>
          </p:cNvPicPr>
          <p:nvPr/>
        </p:nvPicPr>
        <p:blipFill>
          <a:blip r:embed="rId2"/>
          <a:stretch>
            <a:fillRect/>
          </a:stretch>
        </p:blipFill>
        <p:spPr>
          <a:xfrm>
            <a:off x="5791200" y="1447800"/>
            <a:ext cx="3050002" cy="4064127"/>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endParaRPr lang="en-US" sz="3600" dirty="0" smtClean="0"/>
          </a:p>
          <a:p>
            <a:pPr algn="ctr">
              <a:buNone/>
            </a:pPr>
            <a:r>
              <a:rPr lang="en-US" sz="3600" dirty="0" smtClean="0"/>
              <a:t>National Security</a:t>
            </a:r>
            <a:endParaRPr lang="en-US" sz="3600"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524000" y="0"/>
            <a:ext cx="6858000" cy="1143000"/>
          </a:xfrm>
        </p:spPr>
        <p:txBody>
          <a:bodyPr/>
          <a:lstStyle/>
          <a:p>
            <a:r>
              <a:rPr lang="en-US" sz="3600" dirty="0" smtClean="0"/>
              <a:t>National Security</a:t>
            </a:r>
            <a:endParaRPr lang="en-US" sz="3600" dirty="0"/>
          </a:p>
        </p:txBody>
      </p:sp>
      <p:sp>
        <p:nvSpPr>
          <p:cNvPr id="30723" name="Content Placeholder 2"/>
          <p:cNvSpPr>
            <a:spLocks noGrp="1"/>
          </p:cNvSpPr>
          <p:nvPr>
            <p:ph idx="1"/>
          </p:nvPr>
        </p:nvSpPr>
        <p:spPr>
          <a:xfrm>
            <a:off x="2286000" y="4419600"/>
            <a:ext cx="6858000" cy="2209800"/>
          </a:xfrm>
        </p:spPr>
        <p:txBody>
          <a:bodyPr/>
          <a:lstStyle/>
          <a:p>
            <a:pPr>
              <a:buFontTx/>
              <a:buNone/>
            </a:pPr>
            <a:r>
              <a:rPr lang="en-US" dirty="0" smtClean="0"/>
              <a:t>	An increasing number of ports are turning to high-energy X-rays generated by particle accelerators to scan cargo for weapons and other contraband.</a:t>
            </a:r>
            <a:endParaRPr lang="en-US" dirty="0"/>
          </a:p>
        </p:txBody>
      </p:sp>
      <p:sp>
        <p:nvSpPr>
          <p:cNvPr id="30724" name="Footer Placeholder 3"/>
          <p:cNvSpPr>
            <a:spLocks noGrp="1"/>
          </p:cNvSpPr>
          <p:nvPr>
            <p:ph type="ftr" sz="quarter" idx="10"/>
          </p:nvPr>
        </p:nvSpPr>
        <p:spPr>
          <a:noFill/>
        </p:spPr>
        <p:txBody>
          <a:bodyPr/>
          <a:lstStyle/>
          <a:p>
            <a:r>
              <a:rPr lang="en-US" dirty="0" smtClean="0"/>
              <a:t>Physics for Everyone – Dec. 1, 2010</a:t>
            </a:r>
            <a:endParaRPr lang="en-US" dirty="0"/>
          </a:p>
        </p:txBody>
      </p:sp>
      <p:sp>
        <p:nvSpPr>
          <p:cNvPr id="30725" name="Slide Number Placeholder 4"/>
          <p:cNvSpPr>
            <a:spLocks noGrp="1"/>
          </p:cNvSpPr>
          <p:nvPr>
            <p:ph type="sldNum" sz="quarter" idx="11"/>
          </p:nvPr>
        </p:nvSpPr>
        <p:spPr>
          <a:noFill/>
        </p:spPr>
        <p:txBody>
          <a:bodyPr/>
          <a:lstStyle/>
          <a:p>
            <a:fld id="{440CF5A7-C8EF-4B43-874B-4366477CE78E}" type="slidenum">
              <a:rPr lang="en-US"/>
              <a:pPr/>
              <a:t>38</a:t>
            </a:fld>
            <a:endParaRPr lang="en-US"/>
          </a:p>
        </p:txBody>
      </p:sp>
      <p:pic>
        <p:nvPicPr>
          <p:cNvPr id="7" name="Picture 6"/>
          <p:cNvPicPr>
            <a:picLocks noChangeAspect="1"/>
          </p:cNvPicPr>
          <p:nvPr/>
        </p:nvPicPr>
        <p:blipFill>
          <a:blip r:embed="rId2"/>
          <a:stretch>
            <a:fillRect/>
          </a:stretch>
        </p:blipFill>
        <p:spPr>
          <a:xfrm>
            <a:off x="1981200" y="1295400"/>
            <a:ext cx="5511800" cy="285866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endParaRPr lang="en-US" sz="3600" dirty="0" smtClean="0"/>
          </a:p>
          <a:p>
            <a:pPr algn="ctr">
              <a:buNone/>
            </a:pPr>
            <a:r>
              <a:rPr lang="en-US" sz="3600" dirty="0" smtClean="0"/>
              <a:t>Energy and the Environment</a:t>
            </a:r>
            <a:endParaRPr lang="en-US" sz="3600"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600200" y="152400"/>
            <a:ext cx="6858000" cy="1143000"/>
          </a:xfrm>
        </p:spPr>
        <p:txBody>
          <a:bodyPr/>
          <a:lstStyle/>
          <a:p>
            <a:r>
              <a:rPr lang="en-US" smtClean="0"/>
              <a:t>…making it on primetime</a:t>
            </a:r>
          </a:p>
        </p:txBody>
      </p:sp>
      <p:sp>
        <p:nvSpPr>
          <p:cNvPr id="16387" name="Footer Placeholder 3"/>
          <p:cNvSpPr>
            <a:spLocks noGrp="1"/>
          </p:cNvSpPr>
          <p:nvPr>
            <p:ph type="ftr" sz="quarter" idx="10"/>
          </p:nvPr>
        </p:nvSpPr>
        <p:spPr>
          <a:noFill/>
        </p:spPr>
        <p:txBody>
          <a:bodyPr/>
          <a:lstStyle/>
          <a:p>
            <a:r>
              <a:rPr lang="en-US" smtClean="0"/>
              <a:t>Physics for Everyone – Dec. 1, 2010</a:t>
            </a:r>
          </a:p>
        </p:txBody>
      </p:sp>
      <p:sp>
        <p:nvSpPr>
          <p:cNvPr id="16388" name="Slide Number Placeholder 4"/>
          <p:cNvSpPr>
            <a:spLocks noGrp="1"/>
          </p:cNvSpPr>
          <p:nvPr>
            <p:ph type="sldNum" sz="quarter" idx="11"/>
          </p:nvPr>
        </p:nvSpPr>
        <p:spPr>
          <a:noFill/>
        </p:spPr>
        <p:txBody>
          <a:bodyPr/>
          <a:lstStyle/>
          <a:p>
            <a:fld id="{1B63A2C3-F1C6-6D40-B57C-8C8A77718013}" type="slidenum">
              <a:rPr lang="en-US" smtClean="0"/>
              <a:pPr/>
              <a:t>4</a:t>
            </a:fld>
            <a:endParaRPr lang="en-US" smtClean="0"/>
          </a:p>
        </p:txBody>
      </p:sp>
      <p:pic>
        <p:nvPicPr>
          <p:cNvPr id="16389" name="Picture 5"/>
          <p:cNvPicPr>
            <a:picLocks noChangeAspect="1"/>
          </p:cNvPicPr>
          <p:nvPr/>
        </p:nvPicPr>
        <p:blipFill>
          <a:blip r:embed="rId2"/>
          <a:srcRect/>
          <a:stretch>
            <a:fillRect/>
          </a:stretch>
        </p:blipFill>
        <p:spPr bwMode="auto">
          <a:xfrm>
            <a:off x="3048000" y="1295400"/>
            <a:ext cx="3552825"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524000" y="-152400"/>
            <a:ext cx="6858000" cy="1143000"/>
          </a:xfrm>
        </p:spPr>
        <p:txBody>
          <a:bodyPr/>
          <a:lstStyle/>
          <a:p>
            <a:r>
              <a:rPr lang="en-US" sz="3600" dirty="0" smtClean="0"/>
              <a:t>The Environment</a:t>
            </a:r>
            <a:endParaRPr lang="en-US" sz="3600" dirty="0"/>
          </a:p>
        </p:txBody>
      </p:sp>
      <p:sp>
        <p:nvSpPr>
          <p:cNvPr id="31747" name="Footer Placeholder 3"/>
          <p:cNvSpPr>
            <a:spLocks noGrp="1"/>
          </p:cNvSpPr>
          <p:nvPr>
            <p:ph type="ftr" sz="quarter" idx="10"/>
          </p:nvPr>
        </p:nvSpPr>
        <p:spPr>
          <a:noFill/>
        </p:spPr>
        <p:txBody>
          <a:bodyPr/>
          <a:lstStyle/>
          <a:p>
            <a:r>
              <a:rPr lang="en-US" dirty="0" smtClean="0"/>
              <a:t>Physics for Everyone – Dec. 1, 2010</a:t>
            </a:r>
            <a:endParaRPr lang="en-US" dirty="0"/>
          </a:p>
        </p:txBody>
      </p:sp>
      <p:sp>
        <p:nvSpPr>
          <p:cNvPr id="31748" name="Slide Number Placeholder 4"/>
          <p:cNvSpPr>
            <a:spLocks noGrp="1"/>
          </p:cNvSpPr>
          <p:nvPr>
            <p:ph type="sldNum" sz="quarter" idx="11"/>
          </p:nvPr>
        </p:nvSpPr>
        <p:spPr>
          <a:noFill/>
        </p:spPr>
        <p:txBody>
          <a:bodyPr/>
          <a:lstStyle/>
          <a:p>
            <a:fld id="{E62EEDC8-E3BD-624C-8EB5-5F7B5D0E0CC5}" type="slidenum">
              <a:rPr lang="en-US"/>
              <a:pPr/>
              <a:t>40</a:t>
            </a:fld>
            <a:endParaRPr lang="en-US"/>
          </a:p>
        </p:txBody>
      </p:sp>
      <p:pic>
        <p:nvPicPr>
          <p:cNvPr id="31749" name="Picture 6" descr="cleanerliving.jpg"/>
          <p:cNvPicPr>
            <a:picLocks noChangeAspect="1"/>
          </p:cNvPicPr>
          <p:nvPr/>
        </p:nvPicPr>
        <p:blipFill>
          <a:blip r:embed="rId2"/>
          <a:srcRect/>
          <a:stretch>
            <a:fillRect/>
          </a:stretch>
        </p:blipFill>
        <p:spPr bwMode="auto">
          <a:xfrm>
            <a:off x="2743200" y="838200"/>
            <a:ext cx="5162550" cy="3894138"/>
          </a:xfrm>
          <a:prstGeom prst="rect">
            <a:avLst/>
          </a:prstGeom>
          <a:noFill/>
          <a:ln w="9525">
            <a:noFill/>
            <a:miter lim="800000"/>
            <a:headEnd/>
            <a:tailEnd/>
          </a:ln>
        </p:spPr>
      </p:pic>
      <p:sp>
        <p:nvSpPr>
          <p:cNvPr id="31750" name="TextBox 5"/>
          <p:cNvSpPr txBox="1">
            <a:spLocks noChangeArrowheads="1"/>
          </p:cNvSpPr>
          <p:nvPr/>
        </p:nvSpPr>
        <p:spPr bwMode="auto">
          <a:xfrm>
            <a:off x="2133600" y="4800600"/>
            <a:ext cx="7010400" cy="1570038"/>
          </a:xfrm>
          <a:prstGeom prst="rect">
            <a:avLst/>
          </a:prstGeom>
          <a:noFill/>
          <a:ln w="9525">
            <a:noFill/>
            <a:miter lim="800000"/>
            <a:headEnd/>
            <a:tailEnd/>
          </a:ln>
        </p:spPr>
        <p:txBody>
          <a:bodyPr>
            <a:prstTxWarp prst="textNoShape">
              <a:avLst/>
            </a:prstTxWarp>
            <a:spAutoFit/>
          </a:bodyPr>
          <a:lstStyle/>
          <a:p>
            <a:pPr algn="l"/>
            <a:r>
              <a:rPr lang="en-US"/>
              <a:t>Studies show that blasts of electrons from a particle accelerator are an effective way to clean up dirty water, sewage sludge, and polluted gases from smokestacks.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600200" y="0"/>
            <a:ext cx="6858000" cy="1143000"/>
          </a:xfrm>
        </p:spPr>
        <p:txBody>
          <a:bodyPr/>
          <a:lstStyle/>
          <a:p>
            <a:r>
              <a:rPr lang="en-US" sz="3600" dirty="0" smtClean="0"/>
              <a:t>The Environment</a:t>
            </a:r>
            <a:endParaRPr lang="en-US" sz="3600" dirty="0"/>
          </a:p>
        </p:txBody>
      </p:sp>
      <p:pic>
        <p:nvPicPr>
          <p:cNvPr id="6" name="Content Placeholder 5" descr="fluegas.jpg"/>
          <p:cNvPicPr>
            <a:picLocks noGrp="1" noChangeAspect="1"/>
          </p:cNvPicPr>
          <p:nvPr>
            <p:ph idx="1"/>
          </p:nvPr>
        </p:nvPicPr>
        <p:blipFill>
          <a:blip r:embed="rId2"/>
          <a:srcRect/>
          <a:stretch>
            <a:fillRect/>
          </a:stretch>
        </p:blipFill>
        <p:spPr>
          <a:xfrm>
            <a:off x="3048000" y="1143000"/>
            <a:ext cx="4929188" cy="4114800"/>
          </a:xfrm>
        </p:spPr>
      </p:pic>
      <p:sp>
        <p:nvSpPr>
          <p:cNvPr id="32772" name="Footer Placeholder 3"/>
          <p:cNvSpPr>
            <a:spLocks noGrp="1"/>
          </p:cNvSpPr>
          <p:nvPr>
            <p:ph type="ftr" sz="quarter" idx="10"/>
          </p:nvPr>
        </p:nvSpPr>
        <p:spPr>
          <a:noFill/>
        </p:spPr>
        <p:txBody>
          <a:bodyPr/>
          <a:lstStyle/>
          <a:p>
            <a:r>
              <a:rPr lang="en-US" dirty="0" smtClean="0"/>
              <a:t>Physics for Everyone – Dec. 1, 2010</a:t>
            </a:r>
            <a:endParaRPr lang="en-US" dirty="0"/>
          </a:p>
        </p:txBody>
      </p:sp>
      <p:sp>
        <p:nvSpPr>
          <p:cNvPr id="32773" name="Slide Number Placeholder 4"/>
          <p:cNvSpPr>
            <a:spLocks noGrp="1"/>
          </p:cNvSpPr>
          <p:nvPr>
            <p:ph type="sldNum" sz="quarter" idx="11"/>
          </p:nvPr>
        </p:nvSpPr>
        <p:spPr>
          <a:noFill/>
        </p:spPr>
        <p:txBody>
          <a:bodyPr/>
          <a:lstStyle/>
          <a:p>
            <a:fld id="{2D54AAB7-B663-2747-9E0D-27B2458F8A3D}" type="slidenum">
              <a:rPr lang="en-US"/>
              <a:pPr/>
              <a:t>41</a:t>
            </a:fld>
            <a:endParaRPr lang="en-US"/>
          </a:p>
        </p:txBody>
      </p:sp>
      <p:pic>
        <p:nvPicPr>
          <p:cNvPr id="7" name="Picture 6" descr="EPS Pomorzany.jpg"/>
          <p:cNvPicPr>
            <a:picLocks noChangeAspect="1"/>
          </p:cNvPicPr>
          <p:nvPr/>
        </p:nvPicPr>
        <p:blipFill>
          <a:blip r:embed="rId3"/>
          <a:srcRect/>
          <a:stretch>
            <a:fillRect/>
          </a:stretch>
        </p:blipFill>
        <p:spPr bwMode="auto">
          <a:xfrm>
            <a:off x="2057400" y="1219200"/>
            <a:ext cx="6629400" cy="4438650"/>
          </a:xfrm>
          <a:prstGeom prst="rect">
            <a:avLst/>
          </a:prstGeom>
          <a:noFill/>
          <a:ln w="9525">
            <a:noFill/>
            <a:miter lim="800000"/>
            <a:headEnd/>
            <a:tailEnd/>
          </a:ln>
        </p:spPr>
      </p:pic>
      <p:sp>
        <p:nvSpPr>
          <p:cNvPr id="8" name="TextBox 7"/>
          <p:cNvSpPr txBox="1"/>
          <p:nvPr/>
        </p:nvSpPr>
        <p:spPr>
          <a:xfrm>
            <a:off x="2438400" y="5791200"/>
            <a:ext cx="6019800" cy="457200"/>
          </a:xfrm>
          <a:prstGeom prst="rect">
            <a:avLst/>
          </a:prstGeom>
          <a:noFill/>
        </p:spPr>
        <p:txBody>
          <a:bodyPr wrap="square" rtlCol="0">
            <a:spAutoFit/>
          </a:bodyPr>
          <a:lstStyle/>
          <a:p>
            <a:pPr algn="ctr"/>
            <a:r>
              <a:rPr lang="en-US" dirty="0" smtClean="0"/>
              <a:t>Flue Gas Treatment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286000" y="5029200"/>
            <a:ext cx="6858000" cy="1143000"/>
          </a:xfrm>
        </p:spPr>
        <p:txBody>
          <a:bodyPr/>
          <a:lstStyle/>
          <a:p>
            <a:r>
              <a:rPr lang="en-US" sz="2400" dirty="0"/>
              <a:t>Wastewater treatment</a:t>
            </a:r>
          </a:p>
        </p:txBody>
      </p:sp>
      <p:sp>
        <p:nvSpPr>
          <p:cNvPr id="33795" name="Footer Placeholder 3"/>
          <p:cNvSpPr>
            <a:spLocks noGrp="1"/>
          </p:cNvSpPr>
          <p:nvPr>
            <p:ph type="ftr" sz="quarter" idx="10"/>
          </p:nvPr>
        </p:nvSpPr>
        <p:spPr>
          <a:noFill/>
        </p:spPr>
        <p:txBody>
          <a:bodyPr/>
          <a:lstStyle/>
          <a:p>
            <a:r>
              <a:rPr lang="en-US" dirty="0" smtClean="0"/>
              <a:t>Physics for Everyone – Dec. 1, 2010</a:t>
            </a:r>
            <a:endParaRPr lang="en-US" dirty="0"/>
          </a:p>
        </p:txBody>
      </p:sp>
      <p:sp>
        <p:nvSpPr>
          <p:cNvPr id="33796" name="Slide Number Placeholder 4"/>
          <p:cNvSpPr>
            <a:spLocks noGrp="1"/>
          </p:cNvSpPr>
          <p:nvPr>
            <p:ph type="sldNum" sz="quarter" idx="11"/>
          </p:nvPr>
        </p:nvSpPr>
        <p:spPr>
          <a:noFill/>
        </p:spPr>
        <p:txBody>
          <a:bodyPr/>
          <a:lstStyle/>
          <a:p>
            <a:fld id="{6B0CE3AE-C2B2-364A-AC04-D20B7BA78996}" type="slidenum">
              <a:rPr lang="en-US"/>
              <a:pPr/>
              <a:t>42</a:t>
            </a:fld>
            <a:endParaRPr lang="en-US"/>
          </a:p>
        </p:txBody>
      </p:sp>
      <p:pic>
        <p:nvPicPr>
          <p:cNvPr id="33797" name="Picture 4" descr="Jason_tanker_3"/>
          <p:cNvPicPr>
            <a:picLocks noChangeAspect="1" noChangeArrowheads="1"/>
          </p:cNvPicPr>
          <p:nvPr/>
        </p:nvPicPr>
        <p:blipFill>
          <a:blip r:embed="rId2"/>
          <a:srcRect/>
          <a:stretch>
            <a:fillRect/>
          </a:stretch>
        </p:blipFill>
        <p:spPr bwMode="auto">
          <a:xfrm>
            <a:off x="5638800" y="3429000"/>
            <a:ext cx="3328988" cy="2495550"/>
          </a:xfrm>
          <a:prstGeom prst="rect">
            <a:avLst/>
          </a:prstGeom>
          <a:noFill/>
          <a:ln w="9525">
            <a:noFill/>
            <a:miter lim="800000"/>
            <a:headEnd/>
            <a:tailEnd/>
          </a:ln>
        </p:spPr>
      </p:pic>
      <p:pic>
        <p:nvPicPr>
          <p:cNvPr id="33798" name="Picture 6" descr="Jason_tanker_1"/>
          <p:cNvPicPr>
            <a:picLocks noChangeAspect="1" noChangeArrowheads="1"/>
          </p:cNvPicPr>
          <p:nvPr/>
        </p:nvPicPr>
        <p:blipFill>
          <a:blip r:embed="rId3"/>
          <a:srcRect/>
          <a:stretch>
            <a:fillRect/>
          </a:stretch>
        </p:blipFill>
        <p:spPr bwMode="auto">
          <a:xfrm>
            <a:off x="5638800" y="609600"/>
            <a:ext cx="3278188" cy="2457450"/>
          </a:xfrm>
          <a:prstGeom prst="rect">
            <a:avLst/>
          </a:prstGeom>
          <a:noFill/>
          <a:ln w="9525">
            <a:noFill/>
            <a:miter lim="800000"/>
            <a:headEnd/>
            <a:tailEnd/>
          </a:ln>
        </p:spPr>
      </p:pic>
      <p:pic>
        <p:nvPicPr>
          <p:cNvPr id="33799" name="Picture 4" descr="EBRF"/>
          <p:cNvPicPr>
            <a:picLocks noChangeAspect="1" noChangeArrowheads="1"/>
          </p:cNvPicPr>
          <p:nvPr/>
        </p:nvPicPr>
        <p:blipFill>
          <a:blip r:embed="rId4"/>
          <a:srcRect/>
          <a:stretch>
            <a:fillRect/>
          </a:stretch>
        </p:blipFill>
        <p:spPr bwMode="auto">
          <a:xfrm>
            <a:off x="1828800" y="1981200"/>
            <a:ext cx="3659188" cy="2743200"/>
          </a:xfrm>
          <a:prstGeom prst="rect">
            <a:avLst/>
          </a:prstGeom>
          <a:noFill/>
          <a:ln w="9525">
            <a:noFill/>
            <a:miter lim="800000"/>
            <a:headEnd/>
            <a:tailEnd/>
          </a:ln>
        </p:spPr>
      </p:pic>
      <p:sp>
        <p:nvSpPr>
          <p:cNvPr id="8" name="TextBox 7"/>
          <p:cNvSpPr txBox="1"/>
          <p:nvPr/>
        </p:nvSpPr>
        <p:spPr>
          <a:xfrm>
            <a:off x="1600200" y="381000"/>
            <a:ext cx="4800600" cy="646331"/>
          </a:xfrm>
          <a:prstGeom prst="rect">
            <a:avLst/>
          </a:prstGeom>
          <a:noFill/>
        </p:spPr>
        <p:txBody>
          <a:bodyPr wrap="square" rtlCol="0">
            <a:spAutoFit/>
          </a:bodyPr>
          <a:lstStyle/>
          <a:p>
            <a:pPr algn="l"/>
            <a:r>
              <a:rPr lang="en-US" sz="3600" dirty="0" smtClean="0"/>
              <a:t>The Environment</a:t>
            </a:r>
            <a:endParaRPr lang="en-US" sz="36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6858000" cy="1143000"/>
          </a:xfrm>
        </p:spPr>
        <p:txBody>
          <a:bodyPr/>
          <a:lstStyle/>
          <a:p>
            <a:r>
              <a:rPr lang="en-US" sz="3600" dirty="0" smtClean="0"/>
              <a:t>Energy</a:t>
            </a:r>
            <a:endParaRPr lang="en-US" sz="3600" dirty="0"/>
          </a:p>
        </p:txBody>
      </p:sp>
      <p:sp>
        <p:nvSpPr>
          <p:cNvPr id="3" name="Content Placeholder 2"/>
          <p:cNvSpPr>
            <a:spLocks noGrp="1"/>
          </p:cNvSpPr>
          <p:nvPr>
            <p:ph idx="1"/>
          </p:nvPr>
        </p:nvSpPr>
        <p:spPr>
          <a:xfrm>
            <a:off x="5410200" y="1828800"/>
            <a:ext cx="3429000" cy="3429000"/>
          </a:xfrm>
        </p:spPr>
        <p:txBody>
          <a:bodyPr/>
          <a:lstStyle/>
          <a:p>
            <a:pPr>
              <a:buNone/>
            </a:pPr>
            <a:r>
              <a:rPr lang="en-US" dirty="0" smtClean="0"/>
              <a:t>	Particle accelerators have the potential to treat nuclear waste and enable the use of an alternative fuel, thorium, for the production of nuclear energy.</a:t>
            </a:r>
            <a:endParaRPr lang="en-US"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43</a:t>
            </a:fld>
            <a:endParaRPr lang="en-US"/>
          </a:p>
        </p:txBody>
      </p:sp>
      <p:pic>
        <p:nvPicPr>
          <p:cNvPr id="8" name="Picture 7"/>
          <p:cNvPicPr>
            <a:picLocks noChangeAspect="1"/>
          </p:cNvPicPr>
          <p:nvPr/>
        </p:nvPicPr>
        <p:blipFill>
          <a:blip r:embed="rId2"/>
          <a:stretch>
            <a:fillRect/>
          </a:stretch>
        </p:blipFill>
        <p:spPr>
          <a:xfrm>
            <a:off x="2133600" y="1143000"/>
            <a:ext cx="3149600" cy="47244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6858000" cy="1143000"/>
          </a:xfrm>
        </p:spPr>
        <p:txBody>
          <a:bodyPr/>
          <a:lstStyle/>
          <a:p>
            <a:r>
              <a:rPr lang="en-US" sz="3600" dirty="0" smtClean="0"/>
              <a:t>Energy</a:t>
            </a:r>
            <a:endParaRPr lang="en-US" sz="3600" dirty="0"/>
          </a:p>
        </p:txBody>
      </p:sp>
      <p:sp>
        <p:nvSpPr>
          <p:cNvPr id="3" name="Content Placeholder 2"/>
          <p:cNvSpPr>
            <a:spLocks noGrp="1"/>
          </p:cNvSpPr>
          <p:nvPr>
            <p:ph idx="1"/>
          </p:nvPr>
        </p:nvSpPr>
        <p:spPr>
          <a:xfrm>
            <a:off x="1905000" y="4419600"/>
            <a:ext cx="6858000" cy="1905000"/>
          </a:xfrm>
        </p:spPr>
        <p:txBody>
          <a:bodyPr/>
          <a:lstStyle/>
          <a:p>
            <a:pPr>
              <a:buNone/>
            </a:pPr>
            <a:r>
              <a:rPr lang="en-US" dirty="0" smtClean="0"/>
              <a:t>	</a:t>
            </a:r>
            <a:r>
              <a:rPr lang="en-US" dirty="0" err="1" smtClean="0"/>
              <a:t>Fermilab</a:t>
            </a:r>
            <a:r>
              <a:rPr lang="en-US" dirty="0" smtClean="0"/>
              <a:t> is partnering with industry to develop and advance superconducting radio frequency cavities, a new accelerator technology with many potential applications.  </a:t>
            </a:r>
            <a:endParaRPr lang="en-US"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44</a:t>
            </a:fld>
            <a:endParaRPr lang="en-US"/>
          </a:p>
        </p:txBody>
      </p:sp>
      <p:pic>
        <p:nvPicPr>
          <p:cNvPr id="6" name="Picture 5"/>
          <p:cNvPicPr>
            <a:picLocks noChangeAspect="1"/>
          </p:cNvPicPr>
          <p:nvPr/>
        </p:nvPicPr>
        <p:blipFill>
          <a:blip r:embed="rId2"/>
          <a:stretch>
            <a:fillRect/>
          </a:stretch>
        </p:blipFill>
        <p:spPr>
          <a:xfrm>
            <a:off x="2362200" y="1219200"/>
            <a:ext cx="6184900" cy="302901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81000"/>
            <a:ext cx="6858000" cy="1143000"/>
          </a:xfrm>
        </p:spPr>
        <p:txBody>
          <a:bodyPr/>
          <a:lstStyle/>
          <a:p>
            <a:r>
              <a:rPr lang="en-US" dirty="0" smtClean="0"/>
              <a:t>Accelerators for America’s future</a:t>
            </a:r>
            <a:endParaRPr lang="en-US"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45</a:t>
            </a:fld>
            <a:endParaRPr lang="en-US"/>
          </a:p>
        </p:txBody>
      </p:sp>
      <p:pic>
        <p:nvPicPr>
          <p:cNvPr id="6" name="Picture 5"/>
          <p:cNvPicPr>
            <a:picLocks noChangeAspect="1"/>
          </p:cNvPicPr>
          <p:nvPr/>
        </p:nvPicPr>
        <p:blipFill>
          <a:blip r:embed="rId2"/>
          <a:stretch>
            <a:fillRect/>
          </a:stretch>
        </p:blipFill>
        <p:spPr>
          <a:xfrm>
            <a:off x="2133600" y="1676400"/>
            <a:ext cx="6553200" cy="436607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3"/>
          <p:cNvSpPr>
            <a:spLocks noGrp="1"/>
          </p:cNvSpPr>
          <p:nvPr>
            <p:ph type="ftr" sz="quarter" idx="10"/>
          </p:nvPr>
        </p:nvSpPr>
        <p:spPr>
          <a:noFill/>
        </p:spPr>
        <p:txBody>
          <a:bodyPr/>
          <a:lstStyle/>
          <a:p>
            <a:r>
              <a:rPr lang="en-US" dirty="0" smtClean="0"/>
              <a:t>Physics for Everyone – Dec. 1, 2010</a:t>
            </a:r>
            <a:endParaRPr lang="en-US" dirty="0"/>
          </a:p>
        </p:txBody>
      </p:sp>
      <p:sp>
        <p:nvSpPr>
          <p:cNvPr id="36867" name="Slide Number Placeholder 4"/>
          <p:cNvSpPr>
            <a:spLocks noGrp="1"/>
          </p:cNvSpPr>
          <p:nvPr>
            <p:ph type="sldNum" sz="quarter" idx="11"/>
          </p:nvPr>
        </p:nvSpPr>
        <p:spPr>
          <a:noFill/>
        </p:spPr>
        <p:txBody>
          <a:bodyPr/>
          <a:lstStyle/>
          <a:p>
            <a:fld id="{605D7839-F446-5D4A-94BE-729E8E3F64A5}" type="slidenum">
              <a:rPr lang="en-US"/>
              <a:pPr/>
              <a:t>46</a:t>
            </a:fld>
            <a:endParaRPr lang="en-US"/>
          </a:p>
        </p:txBody>
      </p:sp>
      <p:sp>
        <p:nvSpPr>
          <p:cNvPr id="36868" name="Rectangle 2"/>
          <p:cNvSpPr>
            <a:spLocks noGrp="1" noChangeArrowheads="1"/>
          </p:cNvSpPr>
          <p:nvPr>
            <p:ph type="title"/>
          </p:nvPr>
        </p:nvSpPr>
        <p:spPr>
          <a:xfrm>
            <a:off x="1524000" y="-152400"/>
            <a:ext cx="6858000" cy="1143000"/>
          </a:xfrm>
        </p:spPr>
        <p:txBody>
          <a:bodyPr/>
          <a:lstStyle/>
          <a:p>
            <a:pPr eaLnBrk="1" hangingPunct="1"/>
            <a:r>
              <a:rPr lang="en-US"/>
              <a:t>Addressing global challenges</a:t>
            </a:r>
          </a:p>
        </p:txBody>
      </p:sp>
      <p:sp>
        <p:nvSpPr>
          <p:cNvPr id="36869" name="Content Placeholder 5"/>
          <p:cNvSpPr>
            <a:spLocks noGrp="1"/>
          </p:cNvSpPr>
          <p:nvPr>
            <p:ph idx="1"/>
          </p:nvPr>
        </p:nvSpPr>
        <p:spPr>
          <a:xfrm>
            <a:off x="1905000" y="838200"/>
            <a:ext cx="6858000" cy="5410200"/>
          </a:xfrm>
        </p:spPr>
        <p:txBody>
          <a:bodyPr/>
          <a:lstStyle/>
          <a:p>
            <a:pPr>
              <a:buFontTx/>
              <a:buNone/>
            </a:pPr>
            <a:r>
              <a:rPr lang="en-US"/>
              <a:t>Health</a:t>
            </a:r>
          </a:p>
          <a:p>
            <a:pPr>
              <a:buFontTx/>
              <a:buNone/>
            </a:pPr>
            <a:endParaRPr lang="en-US"/>
          </a:p>
          <a:p>
            <a:pPr>
              <a:buFontTx/>
              <a:buNone/>
            </a:pPr>
            <a:r>
              <a:rPr lang="en-US"/>
              <a:t>Wealth</a:t>
            </a:r>
          </a:p>
          <a:p>
            <a:pPr>
              <a:buFontTx/>
              <a:buNone/>
            </a:pPr>
            <a:endParaRPr lang="en-US"/>
          </a:p>
          <a:p>
            <a:pPr>
              <a:buFontTx/>
              <a:buNone/>
            </a:pPr>
            <a:r>
              <a:rPr lang="en-US"/>
              <a:t>Energy</a:t>
            </a:r>
          </a:p>
          <a:p>
            <a:pPr>
              <a:buFontTx/>
              <a:buNone/>
            </a:pPr>
            <a:endParaRPr lang="en-US"/>
          </a:p>
          <a:p>
            <a:pPr>
              <a:buFontTx/>
              <a:buNone/>
            </a:pPr>
            <a:r>
              <a:rPr lang="en-US"/>
              <a:t>Environment</a:t>
            </a:r>
          </a:p>
          <a:p>
            <a:pPr>
              <a:buFontTx/>
              <a:buNone/>
            </a:pPr>
            <a:endParaRPr lang="en-US"/>
          </a:p>
          <a:p>
            <a:pPr>
              <a:buFontTx/>
              <a:buNone/>
            </a:pPr>
            <a:r>
              <a:rPr lang="en-US"/>
              <a:t>National security</a:t>
            </a:r>
          </a:p>
          <a:p>
            <a:pPr>
              <a:buFontTx/>
              <a:buNone/>
            </a:pPr>
            <a:endParaRPr lang="en-US"/>
          </a:p>
          <a:p>
            <a:pPr>
              <a:buFontTx/>
              <a:buNone/>
            </a:pPr>
            <a:r>
              <a:rPr lang="en-US"/>
              <a:t>	Particle physics has a role to play in the list that is at the top of every nation’s challenges.</a:t>
            </a:r>
          </a:p>
        </p:txBody>
      </p:sp>
      <p:pic>
        <p:nvPicPr>
          <p:cNvPr id="36870" name="Picture 7" descr="http://www-visualmedia.fnal.gov/VMS_Site/gallery/stillphotos/2007/0200/07-0219-04D.jpg"/>
          <p:cNvPicPr>
            <a:picLocks noChangeAspect="1" noChangeArrowheads="1"/>
          </p:cNvPicPr>
          <p:nvPr/>
        </p:nvPicPr>
        <p:blipFill>
          <a:blip r:embed="rId2"/>
          <a:srcRect l="6218" r="6737"/>
          <a:stretch>
            <a:fillRect/>
          </a:stretch>
        </p:blipFill>
        <p:spPr bwMode="auto">
          <a:xfrm>
            <a:off x="5410200" y="990600"/>
            <a:ext cx="2459038" cy="3765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858000" cy="1143000"/>
          </a:xfrm>
        </p:spPr>
        <p:txBody>
          <a:bodyPr/>
          <a:lstStyle/>
          <a:p>
            <a:r>
              <a:rPr lang="en-US" dirty="0" smtClean="0"/>
              <a:t>Visit the exhibit on the 15</a:t>
            </a:r>
            <a:r>
              <a:rPr lang="en-US" baseline="30000" dirty="0" smtClean="0"/>
              <a:t>th</a:t>
            </a:r>
            <a:r>
              <a:rPr lang="en-US" dirty="0" smtClean="0"/>
              <a:t> floor</a:t>
            </a:r>
            <a:endParaRPr lang="en-US"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47</a:t>
            </a:fld>
            <a:endParaRPr lang="en-US"/>
          </a:p>
        </p:txBody>
      </p:sp>
      <p:pic>
        <p:nvPicPr>
          <p:cNvPr id="6" name="Picture 5"/>
          <p:cNvPicPr>
            <a:picLocks noChangeAspect="1"/>
          </p:cNvPicPr>
          <p:nvPr/>
        </p:nvPicPr>
        <p:blipFill>
          <a:blip r:embed="rId2"/>
          <a:srcRect l="16750" t="6391" r="8250" b="3383"/>
          <a:stretch>
            <a:fillRect/>
          </a:stretch>
        </p:blipFill>
        <p:spPr>
          <a:xfrm>
            <a:off x="2590800" y="1600200"/>
            <a:ext cx="5638800" cy="451104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5486400"/>
            <a:ext cx="6858000" cy="609600"/>
          </a:xfrm>
        </p:spPr>
        <p:txBody>
          <a:bodyPr/>
          <a:lstStyle/>
          <a:p>
            <a:pPr>
              <a:buNone/>
            </a:pPr>
            <a:r>
              <a:rPr lang="en-US" dirty="0" smtClean="0"/>
              <a:t>		</a:t>
            </a:r>
            <a:r>
              <a:rPr lang="en-US" dirty="0" err="1" smtClean="0"/>
              <a:t>www.acceleratorsamerica.org</a:t>
            </a:r>
            <a:endParaRPr lang="en-US"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48</a:t>
            </a:fld>
            <a:endParaRPr lang="en-US"/>
          </a:p>
        </p:txBody>
      </p:sp>
      <p:pic>
        <p:nvPicPr>
          <p:cNvPr id="6" name="Picture 5"/>
          <p:cNvPicPr>
            <a:picLocks noChangeAspect="1"/>
          </p:cNvPicPr>
          <p:nvPr/>
        </p:nvPicPr>
        <p:blipFill>
          <a:blip r:embed="rId2"/>
          <a:srcRect l="8945" r="7566"/>
          <a:stretch>
            <a:fillRect/>
          </a:stretch>
        </p:blipFill>
        <p:spPr>
          <a:xfrm>
            <a:off x="2057400" y="381000"/>
            <a:ext cx="6477000" cy="4742089"/>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sz="4000" dirty="0" smtClean="0"/>
              <a:t>Thank you!</a:t>
            </a:r>
          </a:p>
          <a:p>
            <a:pPr algn="ctr">
              <a:buNone/>
            </a:pPr>
            <a:endParaRPr lang="en-US" sz="4000" dirty="0" smtClean="0"/>
          </a:p>
          <a:p>
            <a:pPr algn="ctr">
              <a:buNone/>
            </a:pPr>
            <a:r>
              <a:rPr lang="en-US" sz="4000" dirty="0" smtClean="0"/>
              <a:t>Questions?</a:t>
            </a:r>
            <a:endParaRPr lang="en-US" sz="4000" dirty="0"/>
          </a:p>
        </p:txBody>
      </p:sp>
      <p:sp>
        <p:nvSpPr>
          <p:cNvPr id="4" name="Footer Placeholder 3"/>
          <p:cNvSpPr>
            <a:spLocks noGrp="1"/>
          </p:cNvSpPr>
          <p:nvPr>
            <p:ph type="ftr" sz="quarter" idx="10"/>
          </p:nvPr>
        </p:nvSpPr>
        <p:spPr/>
        <p:txBody>
          <a:bodyPr/>
          <a:lstStyle/>
          <a:p>
            <a:pPr>
              <a:defRPr/>
            </a:pPr>
            <a:r>
              <a:rPr lang="en-US" dirty="0" smtClean="0"/>
              <a:t>Physics for Everyone – Dec. 1, 2010</a:t>
            </a:r>
            <a:endParaRPr lang="en-US" dirty="0"/>
          </a:p>
        </p:txBody>
      </p:sp>
      <p:sp>
        <p:nvSpPr>
          <p:cNvPr id="5" name="Slide Number Placeholder 4"/>
          <p:cNvSpPr>
            <a:spLocks noGrp="1"/>
          </p:cNvSpPr>
          <p:nvPr>
            <p:ph type="sldNum" sz="quarter" idx="11"/>
          </p:nvPr>
        </p:nvSpPr>
        <p:spPr/>
        <p:txBody>
          <a:bodyPr/>
          <a:lstStyle/>
          <a:p>
            <a:pPr>
              <a:defRPr/>
            </a:pPr>
            <a:fld id="{F594465A-E7CC-4346-AB06-95A7AF00D6AB}" type="slidenum">
              <a:rPr lang="en-US" smtClean="0"/>
              <a:pPr>
                <a:defRPr/>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t>…making it in Hollywood</a:t>
            </a:r>
          </a:p>
        </p:txBody>
      </p:sp>
      <p:pic>
        <p:nvPicPr>
          <p:cNvPr id="17411" name="Content Placeholder 5" descr="angels_demons.jpg"/>
          <p:cNvPicPr>
            <a:picLocks noGrp="1" noChangeAspect="1"/>
          </p:cNvPicPr>
          <p:nvPr>
            <p:ph idx="1"/>
          </p:nvPr>
        </p:nvPicPr>
        <p:blipFill>
          <a:blip r:embed="rId2"/>
          <a:srcRect/>
          <a:stretch>
            <a:fillRect/>
          </a:stretch>
        </p:blipFill>
        <p:spPr>
          <a:xfrm>
            <a:off x="1944688" y="1981200"/>
            <a:ext cx="6169025" cy="4114800"/>
          </a:xfrm>
        </p:spPr>
      </p:pic>
      <p:sp>
        <p:nvSpPr>
          <p:cNvPr id="17412" name="Footer Placeholder 3"/>
          <p:cNvSpPr>
            <a:spLocks noGrp="1"/>
          </p:cNvSpPr>
          <p:nvPr>
            <p:ph type="ftr" sz="quarter" idx="10"/>
          </p:nvPr>
        </p:nvSpPr>
        <p:spPr>
          <a:noFill/>
        </p:spPr>
        <p:txBody>
          <a:bodyPr/>
          <a:lstStyle/>
          <a:p>
            <a:r>
              <a:rPr lang="en-US" smtClean="0"/>
              <a:t>Physics for Everyone – Dec. 1, 2010</a:t>
            </a:r>
          </a:p>
        </p:txBody>
      </p:sp>
      <p:sp>
        <p:nvSpPr>
          <p:cNvPr id="17413" name="Slide Number Placeholder 4"/>
          <p:cNvSpPr>
            <a:spLocks noGrp="1"/>
          </p:cNvSpPr>
          <p:nvPr>
            <p:ph type="sldNum" sz="quarter" idx="11"/>
          </p:nvPr>
        </p:nvSpPr>
        <p:spPr>
          <a:noFill/>
        </p:spPr>
        <p:txBody>
          <a:bodyPr/>
          <a:lstStyle/>
          <a:p>
            <a:fld id="{69755DFA-3A49-A343-8C35-F990D7237506}" type="slidenum">
              <a:rPr lang="en-US"/>
              <a:pPr/>
              <a:t>5</a:t>
            </a:fld>
            <a:endParaRPr lang="en-US"/>
          </a:p>
        </p:txBody>
      </p:sp>
      <p:pic>
        <p:nvPicPr>
          <p:cNvPr id="17414" name="Picture 6" descr="poster-v1-small.jpg"/>
          <p:cNvPicPr>
            <a:picLocks noChangeAspect="1"/>
          </p:cNvPicPr>
          <p:nvPr/>
        </p:nvPicPr>
        <p:blipFill>
          <a:blip r:embed="rId3"/>
          <a:srcRect/>
          <a:stretch>
            <a:fillRect/>
          </a:stretch>
        </p:blipFill>
        <p:spPr bwMode="auto">
          <a:xfrm>
            <a:off x="7086600" y="304800"/>
            <a:ext cx="1657350" cy="2563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…not to mention romance!</a:t>
            </a:r>
          </a:p>
        </p:txBody>
      </p:sp>
      <p:sp>
        <p:nvSpPr>
          <p:cNvPr id="18435" name="Footer Placeholder 3"/>
          <p:cNvSpPr>
            <a:spLocks noGrp="1"/>
          </p:cNvSpPr>
          <p:nvPr>
            <p:ph type="ftr" sz="quarter" idx="10"/>
          </p:nvPr>
        </p:nvSpPr>
        <p:spPr>
          <a:noFill/>
        </p:spPr>
        <p:txBody>
          <a:bodyPr/>
          <a:lstStyle/>
          <a:p>
            <a:r>
              <a:rPr lang="en-US" smtClean="0"/>
              <a:t>Physics for Everyone – Dec. 1, 2010</a:t>
            </a:r>
          </a:p>
        </p:txBody>
      </p:sp>
      <p:sp>
        <p:nvSpPr>
          <p:cNvPr id="18436" name="Slide Number Placeholder 4"/>
          <p:cNvSpPr>
            <a:spLocks noGrp="1"/>
          </p:cNvSpPr>
          <p:nvPr>
            <p:ph type="sldNum" sz="quarter" idx="11"/>
          </p:nvPr>
        </p:nvSpPr>
        <p:spPr>
          <a:noFill/>
        </p:spPr>
        <p:txBody>
          <a:bodyPr/>
          <a:lstStyle/>
          <a:p>
            <a:fld id="{8F2F8B74-1349-9146-8BE9-C00FA15F9D70}" type="slidenum">
              <a:rPr lang="en-US" smtClean="0"/>
              <a:pPr/>
              <a:t>6</a:t>
            </a:fld>
            <a:endParaRPr lang="en-US" smtClean="0"/>
          </a:p>
        </p:txBody>
      </p:sp>
      <p:pic>
        <p:nvPicPr>
          <p:cNvPr id="18437" name="Picture 5"/>
          <p:cNvPicPr>
            <a:picLocks noChangeAspect="1"/>
          </p:cNvPicPr>
          <p:nvPr/>
        </p:nvPicPr>
        <p:blipFill>
          <a:blip r:embed="rId2"/>
          <a:srcRect/>
          <a:stretch>
            <a:fillRect/>
          </a:stretch>
        </p:blipFill>
        <p:spPr bwMode="auto">
          <a:xfrm>
            <a:off x="3200400" y="1600200"/>
            <a:ext cx="3200400" cy="4703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600200" y="228600"/>
            <a:ext cx="6858000" cy="1143000"/>
          </a:xfrm>
        </p:spPr>
        <p:txBody>
          <a:bodyPr/>
          <a:lstStyle/>
          <a:p>
            <a:r>
              <a:rPr lang="en-US"/>
              <a:t>Behind the headlines</a:t>
            </a:r>
          </a:p>
        </p:txBody>
      </p:sp>
      <p:sp>
        <p:nvSpPr>
          <p:cNvPr id="19459" name="Content Placeholder 2"/>
          <p:cNvSpPr>
            <a:spLocks noGrp="1"/>
          </p:cNvSpPr>
          <p:nvPr>
            <p:ph idx="1"/>
          </p:nvPr>
        </p:nvSpPr>
        <p:spPr>
          <a:xfrm>
            <a:off x="1600200" y="1600200"/>
            <a:ext cx="3276600" cy="4800600"/>
          </a:xfrm>
        </p:spPr>
        <p:txBody>
          <a:bodyPr/>
          <a:lstStyle/>
          <a:p>
            <a:pPr>
              <a:buFontTx/>
              <a:buNone/>
            </a:pPr>
            <a:r>
              <a:rPr lang="en-US"/>
              <a:t>	</a:t>
            </a:r>
            <a:r>
              <a:rPr lang="en-US" sz="2800"/>
              <a:t>Roughly 30,000 particle accelerators can be found in factories, ports, hospitals and laboratories today.</a:t>
            </a:r>
          </a:p>
          <a:p>
            <a:pPr>
              <a:buFontTx/>
              <a:buNone/>
            </a:pPr>
            <a:endParaRPr lang="en-US"/>
          </a:p>
          <a:p>
            <a:pPr>
              <a:buFontTx/>
              <a:buNone/>
            </a:pPr>
            <a:r>
              <a:rPr lang="en-US"/>
              <a:t>	</a:t>
            </a:r>
          </a:p>
        </p:txBody>
      </p:sp>
      <p:sp>
        <p:nvSpPr>
          <p:cNvPr id="19460" name="Footer Placeholder 3"/>
          <p:cNvSpPr>
            <a:spLocks noGrp="1"/>
          </p:cNvSpPr>
          <p:nvPr>
            <p:ph type="ftr" sz="quarter" idx="10"/>
          </p:nvPr>
        </p:nvSpPr>
        <p:spPr>
          <a:noFill/>
        </p:spPr>
        <p:txBody>
          <a:bodyPr/>
          <a:lstStyle/>
          <a:p>
            <a:r>
              <a:rPr lang="en-US" smtClean="0"/>
              <a:t>Physics for Everyone – Dec. 1, 2010</a:t>
            </a:r>
          </a:p>
        </p:txBody>
      </p:sp>
      <p:sp>
        <p:nvSpPr>
          <p:cNvPr id="19461" name="Slide Number Placeholder 4"/>
          <p:cNvSpPr>
            <a:spLocks noGrp="1"/>
          </p:cNvSpPr>
          <p:nvPr>
            <p:ph type="sldNum" sz="quarter" idx="11"/>
          </p:nvPr>
        </p:nvSpPr>
        <p:spPr>
          <a:noFill/>
        </p:spPr>
        <p:txBody>
          <a:bodyPr/>
          <a:lstStyle/>
          <a:p>
            <a:fld id="{46AEC9B3-A074-F14D-A8F3-423FB67E42E4}" type="slidenum">
              <a:rPr lang="en-US"/>
              <a:pPr/>
              <a:t>7</a:t>
            </a:fld>
            <a:endParaRPr lang="en-US"/>
          </a:p>
        </p:txBody>
      </p:sp>
      <p:pic>
        <p:nvPicPr>
          <p:cNvPr id="19462" name="Picture 6"/>
          <p:cNvPicPr>
            <a:picLocks noChangeAspect="1" noChangeArrowheads="1"/>
          </p:cNvPicPr>
          <p:nvPr/>
        </p:nvPicPr>
        <p:blipFill>
          <a:blip r:embed="rId2"/>
          <a:srcRect/>
          <a:stretch>
            <a:fillRect/>
          </a:stretch>
        </p:blipFill>
        <p:spPr bwMode="auto">
          <a:xfrm>
            <a:off x="5105400" y="1295400"/>
            <a:ext cx="3825875"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24000" y="228600"/>
            <a:ext cx="6858000" cy="1143000"/>
          </a:xfrm>
        </p:spPr>
        <p:txBody>
          <a:bodyPr/>
          <a:lstStyle/>
          <a:p>
            <a:r>
              <a:rPr lang="en-US"/>
              <a:t>Behind the headlines</a:t>
            </a:r>
          </a:p>
        </p:txBody>
      </p:sp>
      <p:sp>
        <p:nvSpPr>
          <p:cNvPr id="20483" name="Content Placeholder 2"/>
          <p:cNvSpPr>
            <a:spLocks noGrp="1"/>
          </p:cNvSpPr>
          <p:nvPr>
            <p:ph idx="1"/>
          </p:nvPr>
        </p:nvSpPr>
        <p:spPr>
          <a:xfrm>
            <a:off x="1371600" y="1219200"/>
            <a:ext cx="3657600" cy="4648200"/>
          </a:xfrm>
        </p:spPr>
        <p:txBody>
          <a:bodyPr/>
          <a:lstStyle/>
          <a:p>
            <a:pPr>
              <a:buFontTx/>
              <a:buNone/>
            </a:pPr>
            <a:r>
              <a:rPr lang="en-US"/>
              <a:t>	</a:t>
            </a:r>
          </a:p>
          <a:p>
            <a:pPr>
              <a:buFontTx/>
              <a:buNone/>
            </a:pPr>
            <a:r>
              <a:rPr lang="en-US"/>
              <a:t>	</a:t>
            </a:r>
            <a:r>
              <a:rPr lang="en-US" sz="2800"/>
              <a:t>All the products that are processed, treated or inspected have a collective annual value of more than $500 billion.</a:t>
            </a:r>
          </a:p>
        </p:txBody>
      </p:sp>
      <p:sp>
        <p:nvSpPr>
          <p:cNvPr id="20484" name="Footer Placeholder 3"/>
          <p:cNvSpPr>
            <a:spLocks noGrp="1"/>
          </p:cNvSpPr>
          <p:nvPr>
            <p:ph type="ftr" sz="quarter" idx="10"/>
          </p:nvPr>
        </p:nvSpPr>
        <p:spPr>
          <a:noFill/>
        </p:spPr>
        <p:txBody>
          <a:bodyPr/>
          <a:lstStyle/>
          <a:p>
            <a:r>
              <a:rPr lang="en-US" smtClean="0"/>
              <a:t>Physics for Everyone – Dec. 1, 2010</a:t>
            </a:r>
          </a:p>
        </p:txBody>
      </p:sp>
      <p:sp>
        <p:nvSpPr>
          <p:cNvPr id="20485" name="Slide Number Placeholder 4"/>
          <p:cNvSpPr>
            <a:spLocks noGrp="1"/>
          </p:cNvSpPr>
          <p:nvPr>
            <p:ph type="sldNum" sz="quarter" idx="11"/>
          </p:nvPr>
        </p:nvSpPr>
        <p:spPr>
          <a:noFill/>
        </p:spPr>
        <p:txBody>
          <a:bodyPr/>
          <a:lstStyle/>
          <a:p>
            <a:fld id="{E8AC7C78-6758-E847-BE66-72BD08532167}" type="slidenum">
              <a:rPr lang="en-US"/>
              <a:pPr/>
              <a:t>8</a:t>
            </a:fld>
            <a:endParaRPr lang="en-US"/>
          </a:p>
        </p:txBody>
      </p:sp>
      <p:pic>
        <p:nvPicPr>
          <p:cNvPr id="20486" name="Picture 6"/>
          <p:cNvPicPr>
            <a:picLocks noChangeAspect="1" noChangeArrowheads="1"/>
          </p:cNvPicPr>
          <p:nvPr/>
        </p:nvPicPr>
        <p:blipFill>
          <a:blip r:embed="rId2"/>
          <a:srcRect/>
          <a:stretch>
            <a:fillRect/>
          </a:stretch>
        </p:blipFill>
        <p:spPr bwMode="auto">
          <a:xfrm>
            <a:off x="5105400" y="1219200"/>
            <a:ext cx="3716338"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600200" y="533400"/>
            <a:ext cx="6858000" cy="1143000"/>
          </a:xfrm>
        </p:spPr>
        <p:txBody>
          <a:bodyPr/>
          <a:lstStyle/>
          <a:p>
            <a:r>
              <a:rPr lang="en-US"/>
              <a:t>From science to society</a:t>
            </a:r>
          </a:p>
        </p:txBody>
      </p:sp>
      <p:sp>
        <p:nvSpPr>
          <p:cNvPr id="21507" name="Content Placeholder 2"/>
          <p:cNvSpPr>
            <a:spLocks noGrp="1"/>
          </p:cNvSpPr>
          <p:nvPr>
            <p:ph idx="1"/>
          </p:nvPr>
        </p:nvSpPr>
        <p:spPr>
          <a:xfrm>
            <a:off x="1371600" y="1905000"/>
            <a:ext cx="4953000" cy="5486400"/>
          </a:xfrm>
        </p:spPr>
        <p:txBody>
          <a:bodyPr/>
          <a:lstStyle/>
          <a:p>
            <a:pPr>
              <a:buFontTx/>
              <a:buNone/>
            </a:pPr>
            <a:r>
              <a:rPr lang="en-GB"/>
              <a:t>	“By research in pure science I mean research made without any idea of application to industrial matters but solely with the view of extending our knowledge of the Laws of Nature….”</a:t>
            </a:r>
          </a:p>
          <a:p>
            <a:pPr>
              <a:buFontTx/>
              <a:buNone/>
            </a:pPr>
            <a:r>
              <a:rPr lang="en-GB"/>
              <a:t>	JJ Thomson, 1916</a:t>
            </a:r>
          </a:p>
        </p:txBody>
      </p:sp>
      <p:sp>
        <p:nvSpPr>
          <p:cNvPr id="21508" name="Footer Placeholder 3"/>
          <p:cNvSpPr>
            <a:spLocks noGrp="1"/>
          </p:cNvSpPr>
          <p:nvPr>
            <p:ph type="ftr" sz="quarter" idx="10"/>
          </p:nvPr>
        </p:nvSpPr>
        <p:spPr>
          <a:noFill/>
        </p:spPr>
        <p:txBody>
          <a:bodyPr/>
          <a:lstStyle/>
          <a:p>
            <a:r>
              <a:rPr lang="en-US" dirty="0" smtClean="0"/>
              <a:t>Physics for Everyone – Dec. 1, 2010 </a:t>
            </a:r>
            <a:endParaRPr lang="en-US" dirty="0"/>
          </a:p>
        </p:txBody>
      </p:sp>
      <p:sp>
        <p:nvSpPr>
          <p:cNvPr id="21509" name="Slide Number Placeholder 4"/>
          <p:cNvSpPr>
            <a:spLocks noGrp="1"/>
          </p:cNvSpPr>
          <p:nvPr>
            <p:ph type="sldNum" sz="quarter" idx="11"/>
          </p:nvPr>
        </p:nvSpPr>
        <p:spPr>
          <a:noFill/>
        </p:spPr>
        <p:txBody>
          <a:bodyPr/>
          <a:lstStyle/>
          <a:p>
            <a:fld id="{3A98A4E7-166C-6140-9624-803FD16954E5}" type="slidenum">
              <a:rPr lang="en-US"/>
              <a:pPr/>
              <a:t>9</a:t>
            </a:fld>
            <a:endParaRPr lang="en-US"/>
          </a:p>
        </p:txBody>
      </p:sp>
      <p:pic>
        <p:nvPicPr>
          <p:cNvPr id="21510" name="Picture 5"/>
          <p:cNvPicPr>
            <a:picLocks noChangeAspect="1"/>
          </p:cNvPicPr>
          <p:nvPr/>
        </p:nvPicPr>
        <p:blipFill>
          <a:blip r:embed="rId2"/>
          <a:srcRect/>
          <a:stretch>
            <a:fillRect/>
          </a:stretch>
        </p:blipFill>
        <p:spPr bwMode="auto">
          <a:xfrm>
            <a:off x="6400800" y="1143000"/>
            <a:ext cx="24384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Designs\Factory.pot</Template>
  <TotalTime>2363</TotalTime>
  <Words>822</Words>
  <Application>Microsoft Office PowerPoint</Application>
  <PresentationFormat>On-screen Show (4:3)</PresentationFormat>
  <Paragraphs>222</Paragraphs>
  <Slides>49</Slides>
  <Notes>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Factory</vt:lpstr>
      <vt:lpstr>Physics for Everyone: How Particle Physics  Benefits Society</vt:lpstr>
      <vt:lpstr>PowerPoint Presentation</vt:lpstr>
      <vt:lpstr> Particle physics is making headlines</vt:lpstr>
      <vt:lpstr>…making it on primetime</vt:lpstr>
      <vt:lpstr>…making it in Hollywood</vt:lpstr>
      <vt:lpstr>…not to mention romance!</vt:lpstr>
      <vt:lpstr>Behind the headlines</vt:lpstr>
      <vt:lpstr>Behind the headlines</vt:lpstr>
      <vt:lpstr>From science to society</vt:lpstr>
      <vt:lpstr>From science to society</vt:lpstr>
      <vt:lpstr>A classic example</vt:lpstr>
      <vt:lpstr>The World Wide Web</vt:lpstr>
      <vt:lpstr>The World Wide Web</vt:lpstr>
      <vt:lpstr>The World Wide Web</vt:lpstr>
      <vt:lpstr>The World Wide Web</vt:lpstr>
      <vt:lpstr>Another example close to our hearts…</vt:lpstr>
      <vt:lpstr>Magnetic Resonance Imaging</vt:lpstr>
      <vt:lpstr>Superconducting wire by the ton</vt:lpstr>
      <vt:lpstr>Paving the way for commercial development</vt:lpstr>
      <vt:lpstr>From the first cyclotron….</vt:lpstr>
      <vt:lpstr>…to today’s most powerful accelerators</vt:lpstr>
      <vt:lpstr>…there are many in between</vt:lpstr>
      <vt:lpstr>PowerPoint Presentation</vt:lpstr>
      <vt:lpstr>Industry</vt:lpstr>
      <vt:lpstr>Industry</vt:lpstr>
      <vt:lpstr>Industry</vt:lpstr>
      <vt:lpstr>Industry</vt:lpstr>
      <vt:lpstr>Industry</vt:lpstr>
      <vt:lpstr>PowerPoint Presentation</vt:lpstr>
      <vt:lpstr>Medicine</vt:lpstr>
      <vt:lpstr>Medicine</vt:lpstr>
      <vt:lpstr>Medicine</vt:lpstr>
      <vt:lpstr>Medicine</vt:lpstr>
      <vt:lpstr>Medicine</vt:lpstr>
      <vt:lpstr>Medicine</vt:lpstr>
      <vt:lpstr>Medicine</vt:lpstr>
      <vt:lpstr>PowerPoint Presentation</vt:lpstr>
      <vt:lpstr>National Security</vt:lpstr>
      <vt:lpstr>PowerPoint Presentation</vt:lpstr>
      <vt:lpstr>The Environment</vt:lpstr>
      <vt:lpstr>The Environment</vt:lpstr>
      <vt:lpstr>Wastewater treatment</vt:lpstr>
      <vt:lpstr>Energy</vt:lpstr>
      <vt:lpstr>Energy</vt:lpstr>
      <vt:lpstr>Accelerators for America’s future</vt:lpstr>
      <vt:lpstr>Addressing global challenges</vt:lpstr>
      <vt:lpstr>Visit the exhibit on the 15th floor</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communication talk</dc:title>
  <dc:creator>Rhianna M. Wisniewski x6733 14652N</dc:creator>
  <cp:lastModifiedBy>Rhianna M. Wisniewski</cp:lastModifiedBy>
  <cp:revision>138</cp:revision>
  <cp:lastPrinted>2010-11-29T21:26:26Z</cp:lastPrinted>
  <dcterms:created xsi:type="dcterms:W3CDTF">2010-11-30T17:45:40Z</dcterms:created>
  <dcterms:modified xsi:type="dcterms:W3CDTF">2011-03-03T21:10:22Z</dcterms:modified>
</cp:coreProperties>
</file>