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8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84" r:id="rId2"/>
    <p:sldMasterId id="2147484586" r:id="rId3"/>
    <p:sldMasterId id="2147484596" r:id="rId4"/>
    <p:sldMasterId id="2147484606" r:id="rId5"/>
    <p:sldMasterId id="2147484617" r:id="rId6"/>
    <p:sldMasterId id="2147484627" r:id="rId7"/>
    <p:sldMasterId id="2147484637" r:id="rId8"/>
    <p:sldMasterId id="2147484650" r:id="rId9"/>
  </p:sldMasterIdLst>
  <p:notesMasterIdLst>
    <p:notesMasterId r:id="rId34"/>
  </p:notesMasterIdLst>
  <p:sldIdLst>
    <p:sldId id="405" r:id="rId10"/>
    <p:sldId id="455" r:id="rId11"/>
    <p:sldId id="452" r:id="rId12"/>
    <p:sldId id="464" r:id="rId13"/>
    <p:sldId id="456" r:id="rId14"/>
    <p:sldId id="440" r:id="rId15"/>
    <p:sldId id="451" r:id="rId16"/>
    <p:sldId id="462" r:id="rId17"/>
    <p:sldId id="463" r:id="rId18"/>
    <p:sldId id="461" r:id="rId19"/>
    <p:sldId id="444" r:id="rId20"/>
    <p:sldId id="445" r:id="rId21"/>
    <p:sldId id="465" r:id="rId22"/>
    <p:sldId id="446" r:id="rId23"/>
    <p:sldId id="447" r:id="rId24"/>
    <p:sldId id="453" r:id="rId25"/>
    <p:sldId id="454" r:id="rId26"/>
    <p:sldId id="458" r:id="rId27"/>
    <p:sldId id="448" r:id="rId28"/>
    <p:sldId id="459" r:id="rId29"/>
    <p:sldId id="449" r:id="rId30"/>
    <p:sldId id="457" r:id="rId31"/>
    <p:sldId id="437" r:id="rId32"/>
    <p:sldId id="450" r:id="rId33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Grande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Grande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Grande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Grande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006600"/>
    <a:srgbClr val="E1E1FF"/>
    <a:srgbClr val="D0E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88" autoAdjust="0"/>
    <p:restoredTop sz="99395" autoAdjust="0"/>
  </p:normalViewPr>
  <p:slideViewPr>
    <p:cSldViewPr>
      <p:cViewPr>
        <p:scale>
          <a:sx n="85" d="100"/>
          <a:sy n="85" d="100"/>
        </p:scale>
        <p:origin x="-1000" y="-2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notesViewPr>
    <p:cSldViewPr>
      <p:cViewPr>
        <p:scale>
          <a:sx n="100" d="100"/>
          <a:sy n="100" d="100"/>
        </p:scale>
        <p:origin x="-798" y="21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4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4FE072-BE27-0041-8B3D-DF6DD92050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67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Lucida Grande" charset="0"/>
              <a:ea typeface="ヒラギノ角ゴ Pro W3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9pPr>
          </a:lstStyle>
          <a:p>
            <a:fld id="{0348A2A4-79F0-5F42-9FA9-5597C2232BA3}" type="slidenum">
              <a:rPr lang="en-US" sz="120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latin typeface="Arial" charset="0"/>
                <a:ea typeface="ヒラギノ角ゴ Pro W3" charset="0"/>
                <a:cs typeface="Arial" charset="0"/>
              </a:rPr>
              <a:t>STFC employs around 1,700 staff over seven locations </a:t>
            </a:r>
          </a:p>
          <a:p>
            <a:endParaRPr lang="en-GB">
              <a:latin typeface="Arial" charset="0"/>
              <a:ea typeface="ヒラギノ角ゴ Pro W3" charset="0"/>
              <a:cs typeface="Arial" charset="0"/>
            </a:endParaRPr>
          </a:p>
          <a:p>
            <a:pPr>
              <a:buFontTx/>
              <a:buChar char="•"/>
            </a:pPr>
            <a:r>
              <a:rPr lang="en-GB">
                <a:latin typeface="Arial" charset="0"/>
                <a:ea typeface="ヒラギノ角ゴ Pro W3" charset="0"/>
                <a:cs typeface="Arial" charset="0"/>
              </a:rPr>
              <a:t> Swindon, Head Quarters</a:t>
            </a:r>
          </a:p>
          <a:p>
            <a:pPr>
              <a:buFontTx/>
              <a:buChar char="•"/>
            </a:pPr>
            <a:r>
              <a:rPr lang="en-GB">
                <a:latin typeface="Arial" charset="0"/>
                <a:ea typeface="ヒラギノ角ゴ Pro W3" charset="0"/>
                <a:cs typeface="Arial" charset="0"/>
              </a:rPr>
              <a:t> Rutherford Appleton Laboratory in Oxfordshire, which is part of the Harwell Science and Innovation Campus</a:t>
            </a:r>
          </a:p>
          <a:p>
            <a:pPr>
              <a:buFontTx/>
              <a:buChar char="•"/>
            </a:pPr>
            <a:r>
              <a:rPr lang="en-GB">
                <a:latin typeface="Arial" charset="0"/>
                <a:ea typeface="ヒラギノ角ゴ Pro W3" charset="0"/>
                <a:cs typeface="Arial" charset="0"/>
              </a:rPr>
              <a:t> Daresbury Laboratory in Cheshire, which is part of the Daresbury Science and Innovation Campus</a:t>
            </a:r>
          </a:p>
          <a:p>
            <a:pPr>
              <a:buFontTx/>
              <a:buChar char="•"/>
            </a:pPr>
            <a:r>
              <a:rPr lang="en-GB">
                <a:latin typeface="Arial" charset="0"/>
                <a:ea typeface="ヒラギノ角ゴ Pro W3" charset="0"/>
                <a:cs typeface="Arial" charset="0"/>
              </a:rPr>
              <a:t> the UK Astronomy Technology Centre in Edinburgh</a:t>
            </a:r>
          </a:p>
          <a:p>
            <a:pPr>
              <a:buFontTx/>
              <a:buChar char="•"/>
            </a:pPr>
            <a:r>
              <a:rPr lang="en-GB">
                <a:latin typeface="Arial" charset="0"/>
                <a:ea typeface="ヒラギノ角ゴ Pro W3" charset="0"/>
                <a:cs typeface="Arial" charset="0"/>
              </a:rPr>
              <a:t> the Chilbolton Observatory in Hampshire</a:t>
            </a:r>
          </a:p>
          <a:p>
            <a:pPr>
              <a:buFontTx/>
              <a:buChar char="•"/>
            </a:pPr>
            <a:r>
              <a:rPr lang="en-GB">
                <a:latin typeface="Arial" charset="0"/>
                <a:ea typeface="ヒラギノ角ゴ Pro W3" charset="0"/>
                <a:cs typeface="Arial" charset="0"/>
              </a:rPr>
              <a:t> the Isaac Newton Group of Telescopes on La Palma in the Canary Islands</a:t>
            </a:r>
          </a:p>
          <a:p>
            <a:pPr>
              <a:buFontTx/>
              <a:buChar char="•"/>
            </a:pPr>
            <a:r>
              <a:rPr lang="en-GB">
                <a:latin typeface="Arial" charset="0"/>
                <a:ea typeface="ヒラギノ角ゴ Pro W3" charset="0"/>
                <a:cs typeface="Arial" charset="0"/>
              </a:rPr>
              <a:t> the Joint Astronomy Centre in Hawaii.</a:t>
            </a:r>
            <a:endParaRPr lang="en-US">
              <a:latin typeface="Arial" charset="0"/>
              <a:ea typeface="ヒラギノ角ゴ Pro W3" charset="0"/>
              <a:cs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1pPr>
            <a:lvl2pPr marL="756620" indent="-291008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2pPr>
            <a:lvl3pPr marL="1164031" indent="-232806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3pPr>
            <a:lvl4pPr marL="1629644" indent="-232806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4pPr>
            <a:lvl5pPr marL="2095256" indent="-232806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5pPr>
            <a:lvl6pPr marL="2560869" indent="-23280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6pPr>
            <a:lvl7pPr marL="3026481" indent="-23280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7pPr>
            <a:lvl8pPr marL="3492094" indent="-23280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8pPr>
            <a:lvl9pPr marL="3957706" indent="-23280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9pPr>
          </a:lstStyle>
          <a:p>
            <a:fld id="{676BDB0F-B7AA-5442-B1DF-9942EB77E410}" type="slidenum">
              <a:rPr lang="en-US" sz="1200">
                <a:solidFill>
                  <a:prstClr val="black"/>
                </a:solidFill>
              </a:rPr>
              <a:pPr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Lucida Grande" charset="0"/>
              <a:ea typeface="ヒラギノ角ゴ Pro W3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9pPr>
          </a:lstStyle>
          <a:p>
            <a:fld id="{0348A2A4-79F0-5F42-9FA9-5597C2232BA3}" type="slidenum">
              <a:rPr lang="en-US" sz="1200">
                <a:solidFill>
                  <a:prstClr val="black"/>
                </a:solidFill>
              </a:rPr>
              <a:pPr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Lucida Grande" charset="0"/>
              <a:ea typeface="ヒラギノ角ゴ Pro W3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9pPr>
          </a:lstStyle>
          <a:p>
            <a:fld id="{0348A2A4-79F0-5F42-9FA9-5597C2232BA3}" type="slidenum">
              <a:rPr lang="en-US" sz="1200">
                <a:solidFill>
                  <a:prstClr val="black"/>
                </a:solidFill>
              </a:rPr>
              <a:pPr/>
              <a:t>10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31611B-A414-8449-BAB6-380A57A6AF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7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05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6366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485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53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54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4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7396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591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000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8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26EDC-615C-244B-A5C8-161DF94F8D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32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1759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2320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4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57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4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3748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9693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56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69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591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6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47EE2-BE45-684E-8CE8-6971C56E51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266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52549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43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111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4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94977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4701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523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849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905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9819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8133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34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28571"/>
      </p:ext>
    </p:extLst>
  </p:cSld>
  <p:clrMapOvr>
    <a:masterClrMapping/>
  </p:clrMapOvr>
  <p:transition xmlns:p14="http://schemas.microsoft.com/office/powerpoint/2010/main"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284455"/>
      </p:ext>
    </p:extLst>
  </p:cSld>
  <p:clrMapOvr>
    <a:masterClrMapping/>
  </p:clrMapOvr>
  <p:transition xmlns:p14="http://schemas.microsoft.com/office/powerpoint/2010/main"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5980142"/>
      </p:ext>
    </p:extLst>
  </p:cSld>
  <p:clrMapOvr>
    <a:masterClrMapping/>
  </p:clrMapOvr>
  <p:transition xmlns:p14="http://schemas.microsoft.com/office/powerpoint/2010/main"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058494"/>
      </p:ext>
    </p:extLst>
  </p:cSld>
  <p:clrMapOvr>
    <a:masterClrMapping/>
  </p:clrMapOvr>
  <p:transition xmlns:p14="http://schemas.microsoft.com/office/powerpoint/2010/main"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53727"/>
      </p:ext>
    </p:extLst>
  </p:cSld>
  <p:clrMapOvr>
    <a:masterClrMapping/>
  </p:clrMapOvr>
  <p:transition xmlns:p14="http://schemas.microsoft.com/office/powerpoint/2010/main"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687202"/>
      </p:ext>
    </p:extLst>
  </p:cSld>
  <p:clrMapOvr>
    <a:masterClrMapping/>
  </p:clrMapOvr>
  <p:transition xmlns:p14="http://schemas.microsoft.com/office/powerpoint/2010/main"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259399"/>
      </p:ext>
    </p:extLst>
  </p:cSld>
  <p:clrMapOvr>
    <a:masterClrMapping/>
  </p:clrMapOvr>
  <p:transition xmlns:p14="http://schemas.microsoft.com/office/powerpoint/2010/main"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6305804"/>
      </p:ext>
    </p:extLst>
  </p:cSld>
  <p:clrMapOvr>
    <a:masterClrMapping/>
  </p:clrMapOvr>
  <p:transition xmlns:p14="http://schemas.microsoft.com/office/powerpoint/2010/main"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4574767"/>
      </p:ext>
    </p:extLst>
  </p:cSld>
  <p:clrMapOvr>
    <a:masterClrMapping/>
  </p:clrMapOvr>
  <p:transition xmlns:p14="http://schemas.microsoft.com/office/powerpoint/2010/main"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9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76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6348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4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42058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988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4588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815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957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2405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99348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EFE96F-BF06-1D43-B7EC-1AEB4CBF6E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086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06ECDF-BE7B-F94B-8F38-C20AEA965D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36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4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33100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13E918-7013-EB42-8F13-39B02B0CD5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968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AD72A1-3A7B-EA49-A913-ADF1C8A714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4184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A3E135-F81E-4C41-BAB3-3336DF9D88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845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546BFF-42D3-2D49-85FB-4E390BB0CB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1979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0DE991-F644-6144-AEDD-606BD64D86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787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701715-E131-084A-8FFC-AC561D8F82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5150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98C58D-D79D-FB48-9A88-C6E4523792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7938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B131F8-AC4D-CF40-8581-F96F06E328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304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E93E8F-501D-6B43-AE90-6F826FDBED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8770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019800" cy="6096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10000" cy="5029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029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C0CE9B0C-C905-9F4B-AFE5-F64DE31BC1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561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617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31611B-A414-8449-BAB6-380A57A6AF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0687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26EDC-615C-244B-A5C8-161DF94F8D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9790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47EE2-BE45-684E-8CE8-6971C56E51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9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24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1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11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11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theme" Target="../theme/theme4.xml"/><Relationship Id="rId11" Type="http://schemas.openxmlformats.org/officeDocument/2006/relationships/image" Target="../media/image3.jpe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9" Type="http://schemas.openxmlformats.org/officeDocument/2006/relationships/slideLayout" Target="../slideLayouts/slideLayout39.xml"/><Relationship Id="rId10" Type="http://schemas.openxmlformats.org/officeDocument/2006/relationships/theme" Target="../theme/theme5.xml"/><Relationship Id="rId11" Type="http://schemas.openxmlformats.org/officeDocument/2006/relationships/image" Target="../media/image2.jpeg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theme" Target="../theme/theme6.xml"/><Relationship Id="rId11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theme" Target="../theme/theme7.xml"/><Relationship Id="rId11" Type="http://schemas.openxmlformats.org/officeDocument/2006/relationships/image" Target="../media/image2.jpeg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9.xml"/><Relationship Id="rId13" Type="http://schemas.openxmlformats.org/officeDocument/2006/relationships/theme" Target="../theme/theme8.xml"/><Relationship Id="rId14" Type="http://schemas.openxmlformats.org/officeDocument/2006/relationships/image" Target="../media/image5.jpeg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4" Type="http://schemas.openxmlformats.org/officeDocument/2006/relationships/theme" Target="../theme/theme9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70.xml"/><Relationship Id="rId2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CD401DC8-78A3-9848-9E80-D05DA7B6732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" name="Picture 19" descr="STFC_to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74" r:id="rId1"/>
    <p:sldLayoutId id="2147484575" r:id="rId2"/>
    <p:sldLayoutId id="2147484576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61E18F1-CB95-4142-9AF7-0D6AACE417F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55" name="Picture 19" descr="SCI41098_PPT_Templates_bottom_STF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94313"/>
            <a:ext cx="914400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77" r:id="rId1"/>
    <p:sldLayoutId id="2147484578" r:id="rId2"/>
    <p:sldLayoutId id="2147484579" r:id="rId3"/>
    <p:sldLayoutId id="2147484580" r:id="rId4"/>
    <p:sldLayoutId id="2147484581" r:id="rId5"/>
    <p:sldLayoutId id="2147484582" r:id="rId6"/>
    <p:sldLayoutId id="2147484583" r:id="rId7"/>
    <p:sldLayoutId id="2147484584" r:id="rId8"/>
    <p:sldLayoutId id="2147484585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/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cs typeface="ヒラギノ角ゴ Pro W3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/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cs typeface="ヒラギノ角ゴ Pro W3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/>
                <a:ea typeface="ヒラギノ角ゴ Pro W3" pitchFamily="84" charset="-128"/>
              </a:defRPr>
            </a:lvl1pPr>
          </a:lstStyle>
          <a:p>
            <a:pPr>
              <a:defRPr/>
            </a:pPr>
            <a:fld id="{29A2D3A0-4E00-4F23-9D33-3791B773FDE4}" type="slidenum">
              <a:rPr lang="en-US" smtClean="0">
                <a:solidFill>
                  <a:srgbClr val="000000"/>
                </a:solidFill>
                <a:cs typeface="ヒラギノ角ゴ Pro W3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ヒラギノ角ゴ Pro W3"/>
            </a:endParaRPr>
          </a:p>
        </p:txBody>
      </p:sp>
      <p:pic>
        <p:nvPicPr>
          <p:cNvPr id="2055" name="Picture 19" descr="SCI41098_PPT_Templates_bottom_STF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294313"/>
            <a:ext cx="9144000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639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7" r:id="rId1"/>
    <p:sldLayoutId id="2147484588" r:id="rId2"/>
    <p:sldLayoutId id="2147484589" r:id="rId3"/>
    <p:sldLayoutId id="2147484590" r:id="rId4"/>
    <p:sldLayoutId id="2147484591" r:id="rId5"/>
    <p:sldLayoutId id="2147484592" r:id="rId6"/>
    <p:sldLayoutId id="2147484593" r:id="rId7"/>
    <p:sldLayoutId id="2147484594" r:id="rId8"/>
    <p:sldLayoutId id="2147484595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/>
          <a:ea typeface="+mj-ea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Calibri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Calibri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Calibri"/>
              </a:defRPr>
            </a:lvl1pPr>
          </a:lstStyle>
          <a:p>
            <a:pPr>
              <a:defRPr/>
            </a:pPr>
            <a:fld id="{2873A77D-64DA-0E41-BC4D-F45703F51B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151" name="Picture 19" descr="SCI41098_PPT_Templates_bottom_STF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94313"/>
            <a:ext cx="914400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52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/>
          <a:ea typeface="+mj-ea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AF9638-ACAC-8E4C-BD32-66F7EB01C7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9" name="Picture 19" descr="SCI41098_PPT_Templates_bottom_STF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94313"/>
            <a:ext cx="914400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94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7" r:id="rId1"/>
    <p:sldLayoutId id="2147484608" r:id="rId2"/>
    <p:sldLayoutId id="2147484609" r:id="rId3"/>
    <p:sldLayoutId id="2147484610" r:id="rId4"/>
    <p:sldLayoutId id="2147484611" r:id="rId5"/>
    <p:sldLayoutId id="2147484612" r:id="rId6"/>
    <p:sldLayoutId id="2147484613" r:id="rId7"/>
    <p:sldLayoutId id="2147484614" r:id="rId8"/>
    <p:sldLayoutId id="2147484615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33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2" name="Picture 7" descr="STFC_PowerPoint_STFC_bottomright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321300"/>
            <a:ext cx="7446962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8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</p:sldLayoutIdLst>
  <p:transition xmlns:p14="http://schemas.microsoft.com/office/powerpoint/2010/main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16FFA0-F63A-DF47-838C-96C15FF684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9" name="Picture 19" descr="SCI41098_PPT_Templates_bottom_STF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94313"/>
            <a:ext cx="914400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5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8" r:id="rId1"/>
    <p:sldLayoutId id="2147484629" r:id="rId2"/>
    <p:sldLayoutId id="2147484630" r:id="rId3"/>
    <p:sldLayoutId id="2147484631" r:id="rId4"/>
    <p:sldLayoutId id="2147484632" r:id="rId5"/>
    <p:sldLayoutId id="2147484633" r:id="rId6"/>
    <p:sldLayoutId id="2147484634" r:id="rId7"/>
    <p:sldLayoutId id="2147484635" r:id="rId8"/>
    <p:sldLayoutId id="2147484636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SCI_PPT_templ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019800" cy="6096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endParaRPr lang="en-US" smtClean="0">
              <a:solidFill>
                <a:srgbClr val="000000"/>
              </a:solidFill>
              <a:ea typeface="ＭＳ Ｐゴシック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fld id="{E6CBC4B0-54A2-A749-8C14-422648581BCE}" type="slidenum">
              <a:rPr lang="en-US" smtClean="0">
                <a:solidFill>
                  <a:srgbClr val="000000"/>
                </a:solidFill>
                <a:ea typeface="ＭＳ Ｐゴシック" charset="0"/>
                <a:cs typeface="+mn-cs"/>
              </a:rPr>
              <a:pPr/>
              <a:t>‹#›</a:t>
            </a:fld>
            <a:endParaRPr lang="en-US" smtClean="0">
              <a:solidFill>
                <a:srgbClr val="000000"/>
              </a:solidFill>
              <a:ea typeface="ＭＳ Ｐゴシック" charset="0"/>
              <a:cs typeface="+mn-cs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7086600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000" smtClean="0">
                <a:solidFill>
                  <a:srgbClr val="000000"/>
                </a:solidFill>
                <a:latin typeface="Arial Unicode MS" charset="0"/>
                <a:ea typeface="ＭＳ Ｐゴシック" charset="0"/>
                <a:cs typeface="+mn-cs"/>
              </a:rPr>
              <a:t>John Womersley</a:t>
            </a:r>
          </a:p>
        </p:txBody>
      </p:sp>
    </p:spTree>
    <p:extLst>
      <p:ext uri="{BB962C8B-B14F-4D97-AF65-F5344CB8AC3E}">
        <p14:creationId xmlns:p14="http://schemas.microsoft.com/office/powerpoint/2010/main" val="104168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8" r:id="rId1"/>
    <p:sldLayoutId id="2147484639" r:id="rId2"/>
    <p:sldLayoutId id="2147484640" r:id="rId3"/>
    <p:sldLayoutId id="2147484641" r:id="rId4"/>
    <p:sldLayoutId id="2147484642" r:id="rId5"/>
    <p:sldLayoutId id="2147484643" r:id="rId6"/>
    <p:sldLayoutId id="2147484644" r:id="rId7"/>
    <p:sldLayoutId id="2147484645" r:id="rId8"/>
    <p:sldLayoutId id="2147484646" r:id="rId9"/>
    <p:sldLayoutId id="2147484647" r:id="rId10"/>
    <p:sldLayoutId id="2147484648" r:id="rId11"/>
    <p:sldLayoutId id="2147484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99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99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99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99"/>
          </a:solidFill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99"/>
          </a:solidFill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99"/>
          </a:solidFill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99"/>
          </a:solidFill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99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rgbClr val="33996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CD401DC8-78A3-9848-9E80-D05DA7B673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19" descr="STFC_to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33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53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png"/><Relationship Id="rId9" Type="http://schemas.openxmlformats.org/officeDocument/2006/relationships/image" Target="../media/image13.jpeg"/><Relationship Id="rId10" Type="http://schemas.openxmlformats.org/officeDocument/2006/relationships/image" Target="../media/image14.jpeg"/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5813" y="1854691"/>
            <a:ext cx="7500937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GB" sz="36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ヒラギノ角ゴ Pro W3" pitchFamily="84" charset="-128"/>
              <a:cs typeface="+mn-cs"/>
            </a:endParaRPr>
          </a:p>
          <a:p>
            <a:pPr algn="ctr">
              <a:defRPr/>
            </a:pPr>
            <a:r>
              <a:rPr lang="en-GB" sz="4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ヒラギノ角ゴ Pro W3" pitchFamily="84" charset="-128"/>
                <a:cs typeface="+mn-cs"/>
              </a:rPr>
              <a:t>Impact of the </a:t>
            </a:r>
            <a:r>
              <a:rPr lang="en-GB" sz="40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ヒラギノ角ゴ Pro W3" pitchFamily="84" charset="-128"/>
                <a:cs typeface="+mn-cs"/>
              </a:rPr>
              <a:t>Tevatron</a:t>
            </a:r>
            <a:r>
              <a:rPr lang="en-GB" sz="4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ヒラギノ角ゴ Pro W3" pitchFamily="84" charset="-128"/>
                <a:cs typeface="+mn-cs"/>
              </a:rPr>
              <a:t> on Technology and Innovation</a:t>
            </a:r>
          </a:p>
          <a:p>
            <a:pPr algn="ctr">
              <a:defRPr/>
            </a:pPr>
            <a:endParaRPr lang="en-GB" sz="44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ヒラギノ角ゴ Pro W3" pitchFamily="84" charset="-128"/>
              <a:cs typeface="+mn-cs"/>
            </a:endParaRPr>
          </a:p>
          <a:p>
            <a:pPr algn="ctr">
              <a:defRPr/>
            </a:pPr>
            <a:r>
              <a:rPr lang="en-GB" dirty="0" smtClean="0">
                <a:latin typeface="Calibri" pitchFamily="34" charset="0"/>
                <a:ea typeface="ヒラギノ角ゴ Pro W3" pitchFamily="84" charset="-128"/>
                <a:cs typeface="+mn-cs"/>
              </a:rPr>
              <a:t>John Womersley</a:t>
            </a:r>
          </a:p>
          <a:p>
            <a:pPr algn="ctr">
              <a:defRPr/>
            </a:pPr>
            <a:r>
              <a:rPr lang="en-GB" dirty="0" smtClean="0">
                <a:latin typeface="Calibri" pitchFamily="34" charset="0"/>
                <a:ea typeface="ヒラギノ角ゴ Pro W3" pitchFamily="84" charset="-128"/>
                <a:cs typeface="+mn-cs"/>
              </a:rPr>
              <a:t>Chief Executive, STFC </a:t>
            </a:r>
          </a:p>
          <a:p>
            <a:pPr algn="ctr">
              <a:defRPr/>
            </a:pPr>
            <a:r>
              <a:rPr lang="en-GB" dirty="0" smtClean="0">
                <a:latin typeface="Calibri" pitchFamily="34" charset="0"/>
                <a:ea typeface="ヒラギノ角ゴ Pro W3" pitchFamily="84" charset="-128"/>
                <a:cs typeface="+mn-cs"/>
              </a:rPr>
              <a:t>11 June 2012</a:t>
            </a:r>
            <a:endParaRPr lang="en-GB" dirty="0">
              <a:latin typeface="Lucida Grande" pitchFamily="84" charset="0"/>
              <a:ea typeface="ヒラギノ角ゴ Pro W3" pitchFamily="8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4581128"/>
            <a:ext cx="7500937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000" b="1" dirty="0" smtClean="0">
                <a:solidFill>
                  <a:srgbClr val="BBE0E3">
                    <a:lumMod val="50000"/>
                  </a:srgbClr>
                </a:solidFill>
                <a:latin typeface="Calibri" pitchFamily="34" charset="0"/>
                <a:ea typeface="ヒラギノ角ゴ Pro W3" pitchFamily="84" charset="-128"/>
              </a:rPr>
              <a:t>Credits</a:t>
            </a:r>
            <a:endParaRPr lang="en-GB" sz="4400" b="1" dirty="0" smtClean="0">
              <a:solidFill>
                <a:srgbClr val="BBE0E3">
                  <a:lumMod val="50000"/>
                </a:srgbClr>
              </a:solidFill>
              <a:latin typeface="Calibri" pitchFamily="34" charset="0"/>
              <a:ea typeface="ヒラギノ角ゴ Pro W3" pitchFamily="8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099048" y="1524000"/>
            <a:ext cx="2913112" cy="291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21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PhD Student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587"/>
            <a:ext cx="7772400" cy="3800488"/>
          </a:xfrm>
        </p:spPr>
        <p:txBody>
          <a:bodyPr/>
          <a:lstStyle/>
          <a:p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Value of a PhD student</a:t>
            </a:r>
          </a:p>
          <a:p>
            <a:pPr lvl="1"/>
            <a:r>
              <a:rPr lang="en-GB" sz="2400" dirty="0" smtClean="0">
                <a:solidFill>
                  <a:srgbClr val="3C8C93"/>
                </a:solidFill>
                <a:latin typeface="Calibri" charset="0"/>
                <a:ea typeface="ヒラギノ角ゴ Pro W3" charset="0"/>
                <a:cs typeface="Arial" charset="0"/>
              </a:rPr>
              <a:t>$2.2M (US Census Bureau, 2002) = $2.8M (2012 $)</a:t>
            </a:r>
          </a:p>
          <a:p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Number of students trained at the </a:t>
            </a:r>
            <a:r>
              <a:rPr lang="en-GB" sz="2400" dirty="0" err="1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Tevatron</a:t>
            </a:r>
            <a:endParaRPr lang="en-GB" sz="2400" dirty="0" smtClean="0">
              <a:solidFill>
                <a:srgbClr val="00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pPr lvl="1"/>
            <a:r>
              <a:rPr lang="en-GB" sz="2400" dirty="0" smtClean="0">
                <a:solidFill>
                  <a:srgbClr val="3C8C93"/>
                </a:solidFill>
                <a:latin typeface="Calibri" charset="0"/>
                <a:ea typeface="ヒラギノ角ゴ Pro W3" charset="0"/>
                <a:cs typeface="Arial" charset="0"/>
              </a:rPr>
              <a:t>904 (CDF + DØ)</a:t>
            </a:r>
          </a:p>
          <a:p>
            <a:pPr lvl="1"/>
            <a:r>
              <a:rPr lang="en-GB" sz="2400" dirty="0" smtClean="0">
                <a:solidFill>
                  <a:srgbClr val="3C8C93"/>
                </a:solidFill>
                <a:latin typeface="Calibri" charset="0"/>
                <a:ea typeface="ヒラギノ角ゴ Pro W3" charset="0"/>
                <a:cs typeface="Arial" charset="0"/>
              </a:rPr>
              <a:t>492 (Fixed Target)</a:t>
            </a:r>
          </a:p>
          <a:p>
            <a:pPr lvl="1"/>
            <a:r>
              <a:rPr lang="en-GB" sz="2400" dirty="0" smtClean="0">
                <a:solidFill>
                  <a:srgbClr val="3C8C93"/>
                </a:solidFill>
                <a:latin typeface="Calibri" charset="0"/>
                <a:ea typeface="ヒラギノ角ゴ Pro W3" charset="0"/>
                <a:cs typeface="Arial" charset="0"/>
              </a:rPr>
              <a:t>18   (Smaller Collider experiments)</a:t>
            </a:r>
          </a:p>
          <a:p>
            <a:pPr lvl="1"/>
            <a:r>
              <a:rPr lang="en-GB" sz="2400" dirty="0" smtClean="0">
                <a:solidFill>
                  <a:srgbClr val="3C8C93"/>
                </a:solidFill>
                <a:latin typeface="Calibri" charset="0"/>
                <a:ea typeface="ヒラギノ角ゴ Pro W3" charset="0"/>
                <a:cs typeface="Arial" charset="0"/>
              </a:rPr>
              <a:t>1414 total</a:t>
            </a:r>
          </a:p>
          <a:p>
            <a:pPr marL="400050"/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Financial Impact =  </a:t>
            </a:r>
            <a:r>
              <a:rPr lang="en-GB" sz="4800" b="1" dirty="0" smtClean="0">
                <a:solidFill>
                  <a:srgbClr val="FF0000"/>
                </a:solidFill>
                <a:latin typeface="Calibri" charset="0"/>
                <a:ea typeface="ヒラギノ角ゴ Pro W3" charset="0"/>
                <a:cs typeface="Arial" charset="0"/>
              </a:rPr>
              <a:t>$3.96 billion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71366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Superconducting Magnets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1268587"/>
            <a:ext cx="4174232" cy="3800488"/>
          </a:xfrm>
        </p:spPr>
        <p:txBody>
          <a:bodyPr/>
          <a:lstStyle/>
          <a:p>
            <a:r>
              <a:rPr lang="en-GB" sz="2400" dirty="0" err="1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Tevatron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 was the </a:t>
            </a:r>
            <a:r>
              <a:rPr lang="en-GB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f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irst installation of mass-produced superconducting magnets on an industrial scale</a:t>
            </a:r>
          </a:p>
          <a:p>
            <a:endParaRPr lang="en-GB" sz="4800" b="1" dirty="0" smtClean="0">
              <a:solidFill>
                <a:srgbClr val="FF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endParaRPr lang="en-GB" sz="2400" dirty="0"/>
          </a:p>
        </p:txBody>
      </p:sp>
      <p:pic>
        <p:nvPicPr>
          <p:cNvPr id="6" name="Picture 5" descr="tevatron_superconducting_magnet-1024x12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3434477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00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Superconducting Magnets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1268587"/>
            <a:ext cx="4174232" cy="3800488"/>
          </a:xfrm>
        </p:spPr>
        <p:txBody>
          <a:bodyPr/>
          <a:lstStyle/>
          <a:p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National </a:t>
            </a:r>
            <a:r>
              <a:rPr lang="en-GB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medal of Technology (1989)</a:t>
            </a:r>
          </a:p>
          <a:p>
            <a:endParaRPr lang="en-GB" sz="2400" dirty="0" smtClean="0">
              <a:solidFill>
                <a:srgbClr val="00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endParaRPr lang="en-GB" sz="2400" dirty="0">
              <a:solidFill>
                <a:srgbClr val="00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pPr marL="0" indent="0">
              <a:buNone/>
            </a:pPr>
            <a:endParaRPr lang="en-GB" sz="2400" dirty="0" smtClean="0">
              <a:solidFill>
                <a:srgbClr val="00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Historic 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engineering landmark (1993)</a:t>
            </a:r>
          </a:p>
          <a:p>
            <a:endParaRPr lang="en-GB" sz="4800" b="1" dirty="0" smtClean="0">
              <a:solidFill>
                <a:srgbClr val="FF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645024"/>
            <a:ext cx="3312368" cy="2409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77280"/>
            <a:ext cx="3312368" cy="235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01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Superconducting Magnets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24571"/>
            <a:ext cx="7772400" cy="4824709"/>
          </a:xfrm>
        </p:spPr>
        <p:txBody>
          <a:bodyPr/>
          <a:lstStyle/>
          <a:p>
            <a:r>
              <a:rPr lang="en-GB" sz="2400" dirty="0" smtClean="0">
                <a:latin typeface="Calibri" charset="0"/>
                <a:ea typeface="ヒラギノ角ゴ Pro W3" charset="0"/>
                <a:cs typeface="Arial" charset="0"/>
              </a:rPr>
              <a:t>Current value of SC Magnet Industry </a:t>
            </a:r>
          </a:p>
          <a:p>
            <a:pPr lvl="1"/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$1.5 Billion p.a.</a:t>
            </a:r>
          </a:p>
          <a:p>
            <a:r>
              <a:rPr lang="en-GB" sz="2400" dirty="0">
                <a:latin typeface="Calibri" charset="0"/>
                <a:ea typeface="ヒラギノ角ゴ Pro W3" charset="0"/>
                <a:cs typeface="Arial" charset="0"/>
              </a:rPr>
              <a:t>Value of </a:t>
            </a:r>
            <a:r>
              <a:rPr lang="en-GB" sz="2400" dirty="0" smtClean="0">
                <a:latin typeface="Calibri" charset="0"/>
                <a:ea typeface="ヒラギノ角ゴ Pro W3" charset="0"/>
                <a:cs typeface="Arial" charset="0"/>
              </a:rPr>
              <a:t>MRI industry (major customer for SC magnets)</a:t>
            </a:r>
          </a:p>
          <a:p>
            <a:pPr lvl="1"/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$5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Billion p.a.</a:t>
            </a:r>
          </a:p>
          <a:p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This industry would probably have succeeded anyway – what we can realistically claim is that the large scale investment in this technology at the </a:t>
            </a:r>
            <a:r>
              <a:rPr lang="en-GB" sz="2400" dirty="0" err="1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Tevatron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 significantly  </a:t>
            </a:r>
            <a:r>
              <a:rPr lang="en-GB" sz="2400" i="1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accelerated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 its development</a:t>
            </a:r>
          </a:p>
          <a:p>
            <a:pPr lvl="1"/>
            <a:r>
              <a:rPr lang="en-GB" sz="2400" dirty="0" smtClean="0">
                <a:solidFill>
                  <a:srgbClr val="3C8C93"/>
                </a:solidFill>
                <a:latin typeface="Calibri" charset="0"/>
                <a:ea typeface="ヒラギノ角ゴ Pro W3" charset="0"/>
                <a:cs typeface="Arial" charset="0"/>
              </a:rPr>
              <a:t>Guess – one to two years faster than otherwise?</a:t>
            </a:r>
          </a:p>
          <a:p>
            <a:pPr marL="400050"/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Financial Impact =  </a:t>
            </a:r>
            <a:r>
              <a:rPr lang="en-GB" sz="4800" b="1" dirty="0" smtClean="0">
                <a:solidFill>
                  <a:srgbClr val="FF0000"/>
                </a:solidFill>
                <a:latin typeface="Calibri" charset="0"/>
                <a:ea typeface="ヒラギノ角ゴ Pro W3" charset="0"/>
                <a:cs typeface="Arial" charset="0"/>
              </a:rPr>
              <a:t>$5-10 billion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44392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4725144"/>
            <a:ext cx="7774632" cy="631963"/>
          </a:xfrm>
        </p:spPr>
        <p:txBody>
          <a:bodyPr/>
          <a:lstStyle/>
          <a:p>
            <a:r>
              <a:rPr lang="en-GB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I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ncreases in luminosity – driven by physics – created the challenge of processing ever larger datasets</a:t>
            </a:r>
            <a:endParaRPr lang="en-US" sz="2400" dirty="0" smtClean="0"/>
          </a:p>
        </p:txBody>
      </p:sp>
      <p:pic>
        <p:nvPicPr>
          <p:cNvPr id="4" name="Picture 3" descr="CCtev1_08_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24744"/>
            <a:ext cx="5176125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9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Computing – Linux PC farms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587"/>
            <a:ext cx="7772400" cy="3800488"/>
          </a:xfrm>
        </p:spPr>
        <p:txBody>
          <a:bodyPr/>
          <a:lstStyle/>
          <a:p>
            <a:r>
              <a:rPr lang="en-GB" sz="2400" dirty="0" err="1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MicroVAXes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 </a:t>
            </a:r>
          </a:p>
          <a:p>
            <a:r>
              <a:rPr lang="en-US" sz="2400" dirty="0" smtClean="0"/>
              <a:t>Unix Farms in Run I</a:t>
            </a:r>
          </a:p>
          <a:p>
            <a:r>
              <a:rPr lang="en-US" sz="2400" dirty="0" smtClean="0"/>
              <a:t>Computing requirements for Run II led to pioneering adoption of PC Farms</a:t>
            </a:r>
            <a:r>
              <a:rPr lang="en-US" sz="2400" dirty="0"/>
              <a:t> </a:t>
            </a:r>
            <a:r>
              <a:rPr lang="en-US" sz="2400" dirty="0" smtClean="0"/>
              <a:t>running </a:t>
            </a:r>
            <a:r>
              <a:rPr lang="en-US" sz="2400" dirty="0"/>
              <a:t>L</a:t>
            </a:r>
            <a:r>
              <a:rPr lang="en-US" sz="2400" dirty="0" smtClean="0"/>
              <a:t>inux for large scale data handling</a:t>
            </a:r>
          </a:p>
          <a:p>
            <a:pPr lvl="1"/>
            <a:r>
              <a:rPr lang="en-US" sz="2400" dirty="0" err="1" smtClean="0">
                <a:solidFill>
                  <a:srgbClr val="3C8C93"/>
                </a:solidFill>
              </a:rPr>
              <a:t>Fermilab</a:t>
            </a:r>
            <a:r>
              <a:rPr lang="en-US" sz="2400" dirty="0" smtClean="0">
                <a:solidFill>
                  <a:srgbClr val="3C8C93"/>
                </a:solidFill>
              </a:rPr>
              <a:t> PC </a:t>
            </a:r>
            <a:r>
              <a:rPr lang="en-US" sz="2400" dirty="0">
                <a:solidFill>
                  <a:srgbClr val="3C8C93"/>
                </a:solidFill>
              </a:rPr>
              <a:t>Farm Exhibit in </a:t>
            </a:r>
            <a:r>
              <a:rPr lang="en-US" sz="2400" dirty="0" smtClean="0">
                <a:solidFill>
                  <a:srgbClr val="3C8C93"/>
                </a:solidFill>
              </a:rPr>
              <a:t>Supercomputing </a:t>
            </a:r>
            <a:r>
              <a:rPr lang="en-US" sz="2400" dirty="0">
                <a:solidFill>
                  <a:srgbClr val="3C8C93"/>
                </a:solidFill>
              </a:rPr>
              <a:t>Conference </a:t>
            </a:r>
            <a:r>
              <a:rPr lang="en-US" sz="2400" dirty="0" smtClean="0">
                <a:solidFill>
                  <a:srgbClr val="3C8C93"/>
                </a:solidFill>
              </a:rPr>
              <a:t>SC 1997</a:t>
            </a:r>
            <a:endParaRPr lang="en-US" sz="2400" dirty="0">
              <a:solidFill>
                <a:srgbClr val="3C8C93"/>
              </a:solidFill>
            </a:endParaRPr>
          </a:p>
          <a:p>
            <a:pPr lvl="1"/>
            <a:r>
              <a:rPr lang="en-US" sz="2400" dirty="0" smtClean="0">
                <a:solidFill>
                  <a:srgbClr val="3C8C93"/>
                </a:solidFill>
              </a:rPr>
              <a:t>Linux </a:t>
            </a:r>
            <a:r>
              <a:rPr lang="en-US" sz="2400" dirty="0">
                <a:solidFill>
                  <a:srgbClr val="3C8C93"/>
                </a:solidFill>
              </a:rPr>
              <a:t>Torvalds and Red Hat CEO Robert Young </a:t>
            </a:r>
            <a:r>
              <a:rPr lang="en-US" sz="2400" dirty="0" smtClean="0">
                <a:solidFill>
                  <a:srgbClr val="3C8C93"/>
                </a:solidFill>
              </a:rPr>
              <a:t>visit </a:t>
            </a:r>
            <a:r>
              <a:rPr lang="en-US" sz="2400" dirty="0" err="1" smtClean="0">
                <a:solidFill>
                  <a:srgbClr val="3C8C93"/>
                </a:solidFill>
              </a:rPr>
              <a:t>Fermilab</a:t>
            </a:r>
            <a:r>
              <a:rPr lang="en-US" sz="2400" dirty="0" smtClean="0">
                <a:solidFill>
                  <a:srgbClr val="3C8C93"/>
                </a:solidFill>
              </a:rPr>
              <a:t>;  Fermi Linux released 1998</a:t>
            </a:r>
            <a:endParaRPr lang="en-US" sz="2400" dirty="0">
              <a:solidFill>
                <a:srgbClr val="3C8C93"/>
              </a:solidFill>
            </a:endParaRPr>
          </a:p>
          <a:p>
            <a:r>
              <a:rPr lang="en-US" sz="2400" dirty="0" smtClean="0"/>
              <a:t>More </a:t>
            </a:r>
            <a:r>
              <a:rPr lang="en-US" sz="2400" dirty="0"/>
              <a:t>than 90% of the world's supercomputers now use </a:t>
            </a:r>
            <a:r>
              <a:rPr lang="en-US" sz="2400" dirty="0" smtClean="0"/>
              <a:t>Linux</a:t>
            </a:r>
            <a:endParaRPr lang="en-GB" sz="2400" dirty="0" smtClean="0">
              <a:solidFill>
                <a:srgbClr val="00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endParaRPr lang="en-GB" sz="4800" b="1" dirty="0" smtClean="0">
              <a:solidFill>
                <a:srgbClr val="FF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09992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Distributed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587"/>
            <a:ext cx="4894312" cy="3800488"/>
          </a:xfrm>
        </p:spPr>
        <p:txBody>
          <a:bodyPr/>
          <a:lstStyle/>
          <a:p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Concept of Computing as a Utility</a:t>
            </a:r>
          </a:p>
          <a:p>
            <a:pPr lvl="1"/>
            <a:r>
              <a:rPr lang="en-GB" sz="2400" dirty="0" smtClean="0">
                <a:solidFill>
                  <a:srgbClr val="3C8C93"/>
                </a:solidFill>
                <a:latin typeface="Calibri" charset="0"/>
                <a:ea typeface="ヒラギノ角ゴ Pro W3" charset="0"/>
                <a:cs typeface="Arial" charset="0"/>
              </a:rPr>
              <a:t>“The Grid” (1998)</a:t>
            </a:r>
          </a:p>
          <a:p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Grid resources used for Monte Carlo generation and large scale reprocessing of Run II data</a:t>
            </a:r>
          </a:p>
          <a:p>
            <a:pPr lvl="1"/>
            <a:r>
              <a:rPr lang="en-GB" sz="2400" dirty="0" smtClean="0">
                <a:solidFill>
                  <a:srgbClr val="3C8C93"/>
                </a:solidFill>
                <a:latin typeface="Calibri" charset="0"/>
                <a:ea typeface="ヒラギノ角ゴ Pro W3" charset="0"/>
                <a:cs typeface="Arial" charset="0"/>
              </a:rPr>
              <a:t>DØ data shipped over the internet to Canada, </a:t>
            </a:r>
            <a:r>
              <a:rPr lang="en-GB" sz="2400" dirty="0">
                <a:solidFill>
                  <a:srgbClr val="3C8C93"/>
                </a:solidFill>
                <a:latin typeface="Calibri" charset="0"/>
                <a:ea typeface="ヒラギノ角ゴ Pro W3" charset="0"/>
                <a:cs typeface="Arial" charset="0"/>
              </a:rPr>
              <a:t>F</a:t>
            </a:r>
            <a:r>
              <a:rPr lang="en-GB" sz="2400" dirty="0" smtClean="0">
                <a:solidFill>
                  <a:srgbClr val="3C8C93"/>
                </a:solidFill>
                <a:latin typeface="Calibri" charset="0"/>
                <a:ea typeface="ヒラギノ角ゴ Pro W3" charset="0"/>
                <a:cs typeface="Arial" charset="0"/>
              </a:rPr>
              <a:t>rance, Germany, Netherlands UK, and US universities, and processed data shipped back</a:t>
            </a:r>
          </a:p>
          <a:p>
            <a:pPr marL="0" indent="0">
              <a:buNone/>
            </a:pPr>
            <a:endParaRPr lang="en-GB" sz="2400" dirty="0" smtClean="0">
              <a:solidFill>
                <a:srgbClr val="00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endParaRPr lang="en-GB" sz="2400" dirty="0" smtClean="0">
              <a:solidFill>
                <a:srgbClr val="00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endParaRPr lang="en-GB" sz="4800" b="1" dirty="0" smtClean="0">
              <a:solidFill>
                <a:srgbClr val="FF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405575"/>
            <a:ext cx="2664296" cy="346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34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1"/>
          <p:cNvSpPr>
            <a:spLocks noGrp="1"/>
          </p:cNvSpPr>
          <p:nvPr>
            <p:ph type="dt" sz="quarter" idx="4294967295"/>
          </p:nvPr>
        </p:nvSpPr>
        <p:spPr>
          <a:xfrm>
            <a:off x="107950" y="6513513"/>
            <a:ext cx="1905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900" b="0">
                <a:solidFill>
                  <a:schemeClr val="tx1"/>
                </a:solidFill>
                <a:latin typeface="Arial" charset="0"/>
              </a:rPr>
              <a:t>John Womersley</a:t>
            </a:r>
          </a:p>
        </p:txBody>
      </p:sp>
      <p:pic>
        <p:nvPicPr>
          <p:cNvPr id="30723" name="Picture 2" descr="DZero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3" descr="DZero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6804248" y="6351711"/>
            <a:ext cx="2304256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Calibri"/>
                <a:cs typeface="Calibri"/>
              </a:rPr>
              <a:t>Ferminews</a:t>
            </a:r>
            <a:r>
              <a:rPr lang="en-US" sz="2400" dirty="0" smtClean="0">
                <a:solidFill>
                  <a:schemeClr val="bg1"/>
                </a:solidFill>
                <a:latin typeface="Calibri"/>
                <a:cs typeface="Calibri"/>
              </a:rPr>
              <a:t> 2004</a:t>
            </a: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30726" name="Picture 5" descr="netherlan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437063"/>
            <a:ext cx="742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6" descr="unitedkingd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500438"/>
            <a:ext cx="8397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7" descr="unitedstat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3810000"/>
            <a:ext cx="83661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8" descr="german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228600"/>
            <a:ext cx="742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9" descr="franc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1700213"/>
            <a:ext cx="742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0" descr="canad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914400"/>
            <a:ext cx="9874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342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Cloud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8248" y="1268587"/>
            <a:ext cx="3886200" cy="3800488"/>
          </a:xfrm>
        </p:spPr>
        <p:txBody>
          <a:bodyPr/>
          <a:lstStyle/>
          <a:p>
            <a:r>
              <a:rPr lang="en-GB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Remotely accessible Linux farms are now a commercial service</a:t>
            </a:r>
          </a:p>
          <a:p>
            <a:pPr lvl="1"/>
            <a:r>
              <a:rPr lang="en-GB" sz="2400" dirty="0">
                <a:solidFill>
                  <a:srgbClr val="3C8C93"/>
                </a:solidFill>
                <a:latin typeface="Calibri" charset="0"/>
                <a:ea typeface="ヒラギノ角ゴ Pro W3" charset="0"/>
                <a:cs typeface="Arial" charset="0"/>
              </a:rPr>
              <a:t>Amazon etc.</a:t>
            </a:r>
            <a:endParaRPr lang="en-US" sz="2400" dirty="0">
              <a:solidFill>
                <a:srgbClr val="3C8C93"/>
              </a:solidFill>
            </a:endParaRPr>
          </a:p>
          <a:p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12776"/>
            <a:ext cx="3610531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35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-108520" y="-243408"/>
            <a:ext cx="9361040" cy="7344816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charset="0"/>
              <a:ea typeface="ＭＳ Ｐゴシック" charset="0"/>
            </a:endParaRPr>
          </a:p>
        </p:txBody>
      </p:sp>
      <p:pic>
        <p:nvPicPr>
          <p:cNvPr id="1293316" name="Picture 4" descr="01-2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189927"/>
            <a:ext cx="5832648" cy="729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3317" name="Oval 5"/>
          <p:cNvSpPr>
            <a:spLocks noChangeArrowheads="1"/>
          </p:cNvSpPr>
          <p:nvPr/>
        </p:nvSpPr>
        <p:spPr bwMode="auto">
          <a:xfrm>
            <a:off x="2411760" y="5229200"/>
            <a:ext cx="392113" cy="3810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 smtClean="0">
              <a:solidFill>
                <a:srgbClr val="000000"/>
              </a:solidFill>
              <a:latin typeface="Arial Unicode MS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206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33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Cloud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587"/>
            <a:ext cx="7772400" cy="3800488"/>
          </a:xfrm>
        </p:spPr>
        <p:txBody>
          <a:bodyPr/>
          <a:lstStyle/>
          <a:p>
            <a:r>
              <a:rPr lang="en-GB" sz="2400" dirty="0" smtClean="0">
                <a:latin typeface="Calibri" charset="0"/>
                <a:ea typeface="ヒラギノ角ゴ Pro W3" charset="0"/>
                <a:cs typeface="Arial" charset="0"/>
              </a:rPr>
              <a:t>Value of Cloud Computing Industry today</a:t>
            </a:r>
          </a:p>
          <a:p>
            <a:pPr lvl="1"/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$150 Billion p.a. (Gartner)</a:t>
            </a:r>
          </a:p>
          <a:p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This industry would definitely have succeeded anyway – but let’s assume that the stimulus given by the </a:t>
            </a:r>
            <a:r>
              <a:rPr lang="en-GB" sz="2400" dirty="0" err="1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Tevatron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 experiments, work with Red Hat etc. gave just a </a:t>
            </a:r>
            <a:r>
              <a:rPr lang="en-GB" sz="2400" i="1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3 month 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speed-up to its development</a:t>
            </a:r>
          </a:p>
          <a:p>
            <a:pPr marL="400050"/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Financial Impact =  </a:t>
            </a:r>
            <a:r>
              <a:rPr lang="en-GB" sz="4800" b="1" dirty="0" smtClean="0">
                <a:solidFill>
                  <a:srgbClr val="FF0000"/>
                </a:solidFill>
                <a:latin typeface="Calibri" charset="0"/>
                <a:ea typeface="ヒラギノ角ゴ Pro W3" charset="0"/>
                <a:cs typeface="Arial" charset="0"/>
              </a:rPr>
              <a:t>$40 billion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97288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Balance 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587"/>
            <a:ext cx="7772400" cy="3800488"/>
          </a:xfrm>
        </p:spPr>
        <p:txBody>
          <a:bodyPr/>
          <a:lstStyle/>
          <a:p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20 year investment	 in </a:t>
            </a:r>
            <a:r>
              <a:rPr lang="en-GB" sz="2400" dirty="0" err="1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Tevatron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 		</a:t>
            </a:r>
            <a:r>
              <a:rPr lang="en-GB" sz="2400" dirty="0">
                <a:solidFill>
                  <a:srgbClr val="3C8C93"/>
                </a:solidFill>
                <a:latin typeface="Calibri" charset="0"/>
                <a:ea typeface="ヒラギノ角ゴ Pro W3" charset="0"/>
                <a:cs typeface="Arial" charset="0"/>
              </a:rPr>
              <a:t>~ $</a:t>
            </a:r>
            <a:r>
              <a:rPr lang="en-GB" sz="2400" dirty="0" smtClean="0">
                <a:solidFill>
                  <a:srgbClr val="3C8C93"/>
                </a:solidFill>
                <a:latin typeface="Calibri" charset="0"/>
                <a:ea typeface="ヒラギノ角ゴ Pro W3" charset="0"/>
                <a:cs typeface="Arial" charset="0"/>
              </a:rPr>
              <a:t>4B</a:t>
            </a:r>
          </a:p>
          <a:p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Students			$4B</a:t>
            </a:r>
          </a:p>
          <a:p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Magnets and MRI		$5-10B		</a:t>
            </a:r>
            <a:r>
              <a:rPr lang="en-GB" sz="2400" dirty="0">
                <a:solidFill>
                  <a:srgbClr val="3C8C93"/>
                </a:solidFill>
                <a:latin typeface="Calibri" charset="0"/>
                <a:ea typeface="ヒラギノ角ゴ Pro W3" charset="0"/>
                <a:cs typeface="Arial" charset="0"/>
              </a:rPr>
              <a:t>~ </a:t>
            </a:r>
            <a:r>
              <a:rPr lang="en-GB" sz="2400" dirty="0" smtClean="0">
                <a:solidFill>
                  <a:srgbClr val="3C8C93"/>
                </a:solidFill>
                <a:latin typeface="Calibri" charset="0"/>
                <a:ea typeface="ヒラギノ角ゴ Pro W3" charset="0"/>
                <a:cs typeface="Arial" charset="0"/>
              </a:rPr>
              <a:t>$50B </a:t>
            </a:r>
            <a:r>
              <a:rPr lang="en-GB" sz="2400" dirty="0">
                <a:solidFill>
                  <a:srgbClr val="3C8C93"/>
                </a:solidFill>
                <a:latin typeface="Calibri" charset="0"/>
                <a:ea typeface="ヒラギノ角ゴ Pro W3" charset="0"/>
                <a:cs typeface="Arial" charset="0"/>
              </a:rPr>
              <a:t>total</a:t>
            </a:r>
            <a:endParaRPr lang="en-GB" sz="2400" dirty="0" smtClean="0">
              <a:solidFill>
                <a:srgbClr val="00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Computing			$40B     	</a:t>
            </a:r>
            <a:endParaRPr lang="en-GB" sz="2400" dirty="0" smtClean="0">
              <a:solidFill>
                <a:srgbClr val="3C8C93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endParaRPr lang="en-GB" sz="800" dirty="0">
              <a:solidFill>
                <a:srgbClr val="00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pPr marL="0" indent="0">
              <a:buNone/>
            </a:pPr>
            <a:r>
              <a:rPr lang="en-GB" sz="2400" i="1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Very rough calculation – but confirms our gut feeling that investment in fundamental science pays off </a:t>
            </a:r>
          </a:p>
          <a:p>
            <a:pPr marL="0" indent="0">
              <a:buNone/>
            </a:pPr>
            <a:endParaRPr lang="en-GB" sz="800" dirty="0">
              <a:solidFill>
                <a:srgbClr val="00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I think there is an opportunity for someone to repeat this exercise more rigorously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3C8C93"/>
                </a:solidFill>
                <a:latin typeface="Calibri" charset="0"/>
                <a:ea typeface="ヒラギノ角ゴ Pro W3" charset="0"/>
                <a:cs typeface="Arial" charset="0"/>
              </a:rPr>
              <a:t>c</a:t>
            </a:r>
            <a:r>
              <a:rPr lang="en-GB" sz="2400" dirty="0" smtClean="0">
                <a:solidFill>
                  <a:srgbClr val="3C8C93"/>
                </a:solidFill>
                <a:latin typeface="Calibri" charset="0"/>
                <a:ea typeface="ヒラギノ角ゴ Pro W3" charset="0"/>
                <a:cs typeface="Arial" charset="0"/>
              </a:rPr>
              <a:t>f. STFC study of SRS Impact</a:t>
            </a:r>
          </a:p>
          <a:p>
            <a:pPr marL="0" indent="0">
              <a:buNone/>
            </a:pPr>
            <a:r>
              <a:rPr lang="en-GB" sz="2400" dirty="0" err="1" smtClean="0">
                <a:solidFill>
                  <a:srgbClr val="3C8C93"/>
                </a:solidFill>
                <a:latin typeface="Calibri" charset="0"/>
                <a:ea typeface="ヒラギノ角ゴ Pro W3" charset="0"/>
                <a:cs typeface="Arial" charset="0"/>
              </a:rPr>
              <a:t>www.stfc.ac.uk</a:t>
            </a:r>
            <a:r>
              <a:rPr lang="en-GB" sz="2400" dirty="0">
                <a:solidFill>
                  <a:srgbClr val="3C8C93"/>
                </a:solidFill>
                <a:latin typeface="Calibri" charset="0"/>
                <a:ea typeface="ヒラギノ角ゴ Pro W3" charset="0"/>
                <a:cs typeface="Arial" charset="0"/>
              </a:rPr>
              <a:t>/</a:t>
            </a:r>
            <a:r>
              <a:rPr lang="en-GB" sz="2400" dirty="0" err="1">
                <a:solidFill>
                  <a:srgbClr val="3C8C93"/>
                </a:solidFill>
                <a:latin typeface="Calibri" charset="0"/>
                <a:ea typeface="ヒラギノ角ゴ Pro W3" charset="0"/>
                <a:cs typeface="Arial" charset="0"/>
              </a:rPr>
              <a:t>About+STFC</a:t>
            </a:r>
            <a:r>
              <a:rPr lang="en-GB" sz="2400" dirty="0">
                <a:solidFill>
                  <a:srgbClr val="3C8C93"/>
                </a:solidFill>
                <a:latin typeface="Calibri" charset="0"/>
                <a:ea typeface="ヒラギノ角ゴ Pro W3" charset="0"/>
                <a:cs typeface="Arial" charset="0"/>
              </a:rPr>
              <a:t>/19005.aspx</a:t>
            </a:r>
          </a:p>
          <a:p>
            <a:pPr marL="0" indent="0">
              <a:buNone/>
            </a:pPr>
            <a:endParaRPr lang="en-GB" sz="2400" dirty="0" smtClean="0">
              <a:solidFill>
                <a:srgbClr val="3C8C93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588674" y="2001034"/>
            <a:ext cx="351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}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45746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pic>
        <p:nvPicPr>
          <p:cNvPr id="4" name="Picture 3" descr="global_strategy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" y="0"/>
            <a:ext cx="12100591" cy="8109520"/>
          </a:xfrm>
          <a:prstGeom prst="rect">
            <a:avLst/>
          </a:prstGeom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76375"/>
          </a:xfrm>
        </p:spPr>
        <p:txBody>
          <a:bodyPr/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Global collaboration in HEP</a:t>
            </a:r>
            <a:endParaRPr lang="en-GB" sz="3600" dirty="0">
              <a:solidFill>
                <a:schemeClr val="accent1">
                  <a:lumMod val="50000"/>
                </a:schemeClr>
              </a:solidFill>
              <a:latin typeface="Calibri" charset="0"/>
              <a:ea typeface="ヒラギノ角ゴ Pro W3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500188"/>
            <a:ext cx="8172450" cy="3800475"/>
          </a:xfrm>
        </p:spPr>
        <p:txBody>
          <a:bodyPr/>
          <a:lstStyle/>
          <a:p>
            <a:r>
              <a:rPr lang="en-GB" sz="2400" dirty="0" err="1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Tevatron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 experiments were also pioneers in establishing a genuine partnership between US, Japan and Europe</a:t>
            </a:r>
          </a:p>
          <a:p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We need this approach again now</a:t>
            </a:r>
          </a:p>
          <a:p>
            <a:pPr lvl="1"/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CERN Council European Strategy Process</a:t>
            </a:r>
          </a:p>
          <a:p>
            <a:pPr lvl="1"/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US community process</a:t>
            </a:r>
          </a:p>
          <a:p>
            <a:pPr lvl="1"/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Japanese roadmap under development</a:t>
            </a:r>
          </a:p>
          <a:p>
            <a:pPr lvl="1"/>
            <a:endParaRPr lang="en-GB" sz="2000" dirty="0" smtClean="0">
              <a:solidFill>
                <a:srgbClr val="00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Breakthrough discoveries coming</a:t>
            </a:r>
          </a:p>
          <a:p>
            <a:pPr lvl="1"/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opportunity to shape a </a:t>
            </a:r>
            <a:r>
              <a:rPr lang="en-GB" sz="2400" b="1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science-driven 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strategy</a:t>
            </a:r>
          </a:p>
          <a:p>
            <a:endParaRPr lang="en-GB" sz="2400" dirty="0" smtClean="0">
              <a:solidFill>
                <a:srgbClr val="00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pPr>
              <a:buFontTx/>
              <a:buNone/>
            </a:pPr>
            <a:endParaRPr lang="en-GB" sz="2400" b="1" dirty="0">
              <a:solidFill>
                <a:srgbClr val="3C8C93"/>
              </a:solidFill>
              <a:latin typeface="Calibri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193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pic>
        <p:nvPicPr>
          <p:cNvPr id="4" name="Picture 3" descr="global_strategy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" y="0"/>
            <a:ext cx="12100591" cy="8109520"/>
          </a:xfrm>
          <a:prstGeom prst="rect">
            <a:avLst/>
          </a:prstGeom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76375"/>
          </a:xfrm>
        </p:spPr>
        <p:txBody>
          <a:bodyPr/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Global collaboration in HEP</a:t>
            </a:r>
            <a:endParaRPr lang="en-GB" sz="3600" dirty="0">
              <a:solidFill>
                <a:schemeClr val="accent1">
                  <a:lumMod val="50000"/>
                </a:schemeClr>
              </a:solidFill>
              <a:latin typeface="Calibri" charset="0"/>
              <a:ea typeface="ヒラギノ角ゴ Pro W3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500188"/>
            <a:ext cx="8172450" cy="3800475"/>
          </a:xfrm>
        </p:spPr>
        <p:txBody>
          <a:bodyPr/>
          <a:lstStyle/>
          <a:p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Needs to be a </a:t>
            </a:r>
            <a:r>
              <a:rPr lang="en-GB" sz="2400" b="1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global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 strategy</a:t>
            </a:r>
          </a:p>
          <a:p>
            <a:pPr lvl="1"/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Complementary pathways through a common landscape</a:t>
            </a:r>
          </a:p>
          <a:p>
            <a:pPr lvl="1"/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CERN’s focus will be on energy frontier at LHC</a:t>
            </a:r>
          </a:p>
          <a:p>
            <a:pPr lvl="1"/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Main questions: how (and where) to progress neutrino physics, precision measurements and </a:t>
            </a:r>
            <a:r>
              <a:rPr lang="en-GB" sz="2400" dirty="0" err="1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astroparticle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 physics?</a:t>
            </a:r>
          </a:p>
          <a:p>
            <a:endParaRPr lang="en-GB" sz="2400" dirty="0" smtClean="0">
              <a:solidFill>
                <a:srgbClr val="00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I hope other regions will see the scientific logic and political importance of supporting a strong US program in these areas</a:t>
            </a:r>
          </a:p>
          <a:p>
            <a:endParaRPr lang="en-GB" sz="2400" dirty="0" smtClean="0">
              <a:solidFill>
                <a:srgbClr val="00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pPr>
              <a:buFontTx/>
              <a:buNone/>
            </a:pPr>
            <a:endParaRPr lang="en-GB" sz="2400" b="1" dirty="0">
              <a:solidFill>
                <a:srgbClr val="3C8C93"/>
              </a:solidFill>
              <a:latin typeface="Calibri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030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587"/>
            <a:ext cx="7772400" cy="3800488"/>
          </a:xfrm>
        </p:spPr>
        <p:txBody>
          <a:bodyPr/>
          <a:lstStyle/>
          <a:p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Especially in tough economic times, the non-science impacts of major projects are an important part of the case we must make</a:t>
            </a:r>
          </a:p>
          <a:p>
            <a:pPr lvl="1"/>
            <a:r>
              <a:rPr lang="en-GB" sz="2400" dirty="0" smtClean="0">
                <a:solidFill>
                  <a:srgbClr val="3C8C93"/>
                </a:solidFill>
                <a:latin typeface="Calibri" charset="0"/>
                <a:ea typeface="ヒラギノ角ゴ Pro W3" charset="0"/>
                <a:cs typeface="Arial" charset="0"/>
              </a:rPr>
              <a:t>“What will it do for jobs and economic growth?”</a:t>
            </a:r>
          </a:p>
          <a:p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Impacts tend to be long 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term and unpredictable 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– so one way to make the case for future investments is to look back at the benefits from past examples</a:t>
            </a:r>
          </a:p>
          <a:p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Here I’ve tried to make a 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plausible case 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that 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the </a:t>
            </a:r>
            <a:r>
              <a:rPr lang="en-GB" sz="2400" dirty="0" err="1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Tevatron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 has returned its investment roughly </a:t>
            </a:r>
            <a:r>
              <a:rPr lang="en-GB" sz="2400" b="1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tenfold 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over its life</a:t>
            </a:r>
          </a:p>
          <a:p>
            <a:pPr lvl="1"/>
            <a:r>
              <a:rPr lang="en-GB" sz="2400" dirty="0" smtClean="0">
                <a:solidFill>
                  <a:srgbClr val="3C8C93"/>
                </a:solidFill>
                <a:latin typeface="Calibri" charset="0"/>
                <a:ea typeface="ヒラギノ角ゴ Pro W3" charset="0"/>
                <a:cs typeface="Arial" charset="0"/>
              </a:rPr>
              <a:t>A more detailed study along these lines may well be worthwhile</a:t>
            </a:r>
          </a:p>
          <a:p>
            <a:pPr marL="0" indent="0">
              <a:buNone/>
            </a:pPr>
            <a:endParaRPr lang="en-GB" sz="2400" dirty="0" smtClean="0">
              <a:solidFill>
                <a:srgbClr val="00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endParaRPr lang="en-GB" sz="4800" b="1" dirty="0" smtClean="0">
              <a:solidFill>
                <a:srgbClr val="FF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2233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7504" y="116632"/>
            <a:ext cx="8928992" cy="6639644"/>
            <a:chOff x="107504" y="116632"/>
            <a:chExt cx="8928992" cy="6639644"/>
          </a:xfrm>
        </p:grpSpPr>
        <p:pic>
          <p:nvPicPr>
            <p:cNvPr id="16410" name="Picture 11" descr="ukatc-curl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34902">
              <a:off x="489691" y="764704"/>
              <a:ext cx="2729979" cy="2089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1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461"/>
            <a:stretch>
              <a:fillRect/>
            </a:stretch>
          </p:blipFill>
          <p:spPr bwMode="auto">
            <a:xfrm rot="20992280">
              <a:off x="752046" y="1097343"/>
              <a:ext cx="2086203" cy="13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6" name="Picture 17" descr="ukatc-curl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22082">
              <a:off x="593677" y="4591152"/>
              <a:ext cx="2693364" cy="2165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7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6" b="3004"/>
            <a:stretch>
              <a:fillRect/>
            </a:stretch>
          </p:blipFill>
          <p:spPr bwMode="auto">
            <a:xfrm rot="20979460">
              <a:off x="908351" y="4923935"/>
              <a:ext cx="2009405" cy="1458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6" name="Picture 3" descr="Globe_with_view_of_Northern_At-02988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17"/>
            <a:stretch>
              <a:fillRect/>
            </a:stretch>
          </p:blipFill>
          <p:spPr bwMode="auto">
            <a:xfrm>
              <a:off x="2948723" y="3068947"/>
              <a:ext cx="3163495" cy="2650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387" name="Group 4"/>
            <p:cNvGrpSpPr>
              <a:grpSpLocks/>
            </p:cNvGrpSpPr>
            <p:nvPr/>
          </p:nvGrpSpPr>
          <p:grpSpPr bwMode="auto">
            <a:xfrm rot="21164057">
              <a:off x="312478" y="2719124"/>
              <a:ext cx="2693364" cy="2165124"/>
              <a:chOff x="163" y="2509"/>
              <a:chExt cx="1839" cy="1603"/>
            </a:xfrm>
          </p:grpSpPr>
          <p:pic>
            <p:nvPicPr>
              <p:cNvPr id="16412" name="Picture 5" descr="ukatc-curl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64241">
                <a:off x="163" y="2509"/>
                <a:ext cx="1839" cy="16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13" name="Picture 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31605">
                <a:off x="372" y="2854"/>
                <a:ext cx="1374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389" name="Group 13"/>
            <p:cNvGrpSpPr>
              <a:grpSpLocks/>
            </p:cNvGrpSpPr>
            <p:nvPr/>
          </p:nvGrpSpPr>
          <p:grpSpPr bwMode="auto">
            <a:xfrm rot="21148107">
              <a:off x="5872027" y="1036189"/>
              <a:ext cx="2876437" cy="2232657"/>
              <a:chOff x="216" y="2225"/>
              <a:chExt cx="2362" cy="1967"/>
            </a:xfrm>
          </p:grpSpPr>
          <p:pic>
            <p:nvPicPr>
              <p:cNvPr id="16408" name="Picture 14" descr="ukatc-curl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57378">
                <a:off x="216" y="2225"/>
                <a:ext cx="2362" cy="19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9" name="Picture 1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89" r="5084"/>
              <a:stretch>
                <a:fillRect/>
              </a:stretch>
            </p:blipFill>
            <p:spPr bwMode="auto">
              <a:xfrm>
                <a:off x="511" y="2526"/>
                <a:ext cx="1748" cy="1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391" name="Rectangle 19"/>
            <p:cNvSpPr>
              <a:spLocks noChangeArrowheads="1"/>
            </p:cNvSpPr>
            <p:nvPr/>
          </p:nvSpPr>
          <p:spPr bwMode="auto">
            <a:xfrm>
              <a:off x="7474279" y="2912270"/>
              <a:ext cx="1063286" cy="262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08" tIns="45704" rIns="91408" bIns="45704">
              <a:spAutoFit/>
            </a:bodyPr>
            <a:lstStyle/>
            <a:p>
              <a:pPr algn="ctr"/>
              <a:r>
                <a:rPr lang="en-GB" sz="1400">
                  <a:solidFill>
                    <a:srgbClr val="969696"/>
                  </a:solidFill>
                  <a:latin typeface="Arial" charset="0"/>
                  <a:cs typeface="Arial" charset="0"/>
                </a:rPr>
                <a:t>CERN: LHC</a:t>
              </a:r>
            </a:p>
          </p:txBody>
        </p:sp>
        <p:sp>
          <p:nvSpPr>
            <p:cNvPr id="16392" name="Rectangle 20"/>
            <p:cNvSpPr>
              <a:spLocks noChangeArrowheads="1"/>
            </p:cNvSpPr>
            <p:nvPr/>
          </p:nvSpPr>
          <p:spPr bwMode="auto">
            <a:xfrm>
              <a:off x="2744935" y="5701404"/>
              <a:ext cx="1749132" cy="307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08" tIns="45704" rIns="91408" bIns="45704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969696"/>
                  </a:solidFill>
                  <a:latin typeface="Arial" charset="0"/>
                  <a:cs typeface="Arial" charset="0"/>
                </a:rPr>
                <a:t>    ESO</a:t>
              </a:r>
              <a:r>
                <a:rPr lang="en-GB" sz="1400" dirty="0">
                  <a:solidFill>
                    <a:srgbClr val="969696"/>
                  </a:solidFill>
                  <a:latin typeface="Arial" charset="0"/>
                  <a:cs typeface="Arial" charset="0"/>
                </a:rPr>
                <a:t>: Alma Array</a:t>
              </a:r>
            </a:p>
          </p:txBody>
        </p:sp>
        <p:sp>
          <p:nvSpPr>
            <p:cNvPr id="16393" name="Rectangle 21"/>
            <p:cNvSpPr>
              <a:spLocks noChangeArrowheads="1"/>
            </p:cNvSpPr>
            <p:nvPr/>
          </p:nvSpPr>
          <p:spPr bwMode="auto">
            <a:xfrm>
              <a:off x="227531" y="4608711"/>
              <a:ext cx="1151162" cy="262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08" tIns="45704" rIns="91408" bIns="45704">
              <a:spAutoFit/>
            </a:bodyPr>
            <a:lstStyle/>
            <a:p>
              <a:pPr algn="ctr"/>
              <a:r>
                <a:rPr lang="en-GB" sz="1400">
                  <a:solidFill>
                    <a:srgbClr val="969696"/>
                  </a:solidFill>
                  <a:latin typeface="Arial" charset="0"/>
                  <a:cs typeface="Arial" charset="0"/>
                </a:rPr>
                <a:t>ESA: Top Sat</a:t>
              </a:r>
            </a:p>
          </p:txBody>
        </p:sp>
        <p:grpSp>
          <p:nvGrpSpPr>
            <p:cNvPr id="16394" name="Group 22"/>
            <p:cNvGrpSpPr>
              <a:grpSpLocks/>
            </p:cNvGrpSpPr>
            <p:nvPr/>
          </p:nvGrpSpPr>
          <p:grpSpPr bwMode="auto">
            <a:xfrm rot="20884742">
              <a:off x="5693348" y="3329627"/>
              <a:ext cx="2999462" cy="2261022"/>
              <a:chOff x="1802" y="1368"/>
              <a:chExt cx="2653" cy="2210"/>
            </a:xfrm>
          </p:grpSpPr>
          <p:pic>
            <p:nvPicPr>
              <p:cNvPr id="16404" name="Picture 23" descr="ukatc-curl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66196">
                <a:off x="1802" y="1368"/>
                <a:ext cx="2653" cy="2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5" name="Picture 2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5" y="1707"/>
                <a:ext cx="1970" cy="1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395" name="Rectangle 25"/>
            <p:cNvSpPr>
              <a:spLocks noChangeArrowheads="1"/>
            </p:cNvSpPr>
            <p:nvPr/>
          </p:nvSpPr>
          <p:spPr bwMode="auto">
            <a:xfrm>
              <a:off x="7465491" y="5150330"/>
              <a:ext cx="1202421" cy="262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08" tIns="45704" rIns="91408" bIns="45704">
              <a:spAutoFit/>
            </a:bodyPr>
            <a:lstStyle/>
            <a:p>
              <a:pPr algn="ctr"/>
              <a:r>
                <a:rPr lang="en-GB" sz="1400">
                  <a:solidFill>
                    <a:srgbClr val="969696"/>
                  </a:solidFill>
                  <a:latin typeface="Arial" charset="0"/>
                  <a:cs typeface="Arial" charset="0"/>
                </a:rPr>
                <a:t>ILL and ESRF</a:t>
              </a:r>
            </a:p>
          </p:txBody>
        </p:sp>
        <p:sp>
          <p:nvSpPr>
            <p:cNvPr id="16396" name="Rectangle 26"/>
            <p:cNvSpPr>
              <a:spLocks noChangeArrowheads="1"/>
            </p:cNvSpPr>
            <p:nvPr/>
          </p:nvSpPr>
          <p:spPr bwMode="auto">
            <a:xfrm>
              <a:off x="1487072" y="2577303"/>
              <a:ext cx="1593464" cy="307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4" rIns="91408" bIns="45704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969696"/>
                  </a:solidFill>
                  <a:latin typeface="Arial" charset="0"/>
                  <a:cs typeface="Arial" charset="0"/>
                </a:rPr>
                <a:t>JCMT Telescope</a:t>
              </a:r>
              <a:endParaRPr lang="en-GB" sz="1400" dirty="0">
                <a:solidFill>
                  <a:srgbClr val="96969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397" name="Line 28"/>
            <p:cNvSpPr>
              <a:spLocks noChangeShapeType="1"/>
            </p:cNvSpPr>
            <p:nvPr/>
          </p:nvSpPr>
          <p:spPr bwMode="auto">
            <a:xfrm>
              <a:off x="5022570" y="3919869"/>
              <a:ext cx="869961" cy="137768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08" tIns="45704" rIns="91408" bIns="45704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98" name="Line 29"/>
            <p:cNvSpPr>
              <a:spLocks noChangeShapeType="1"/>
            </p:cNvSpPr>
            <p:nvPr/>
          </p:nvSpPr>
          <p:spPr bwMode="auto">
            <a:xfrm flipV="1">
              <a:off x="5010853" y="3090558"/>
              <a:ext cx="1300548" cy="802298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08" tIns="45704" rIns="91408" bIns="45704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99" name="Line 30"/>
            <p:cNvSpPr>
              <a:spLocks noChangeShapeType="1"/>
            </p:cNvSpPr>
            <p:nvPr/>
          </p:nvSpPr>
          <p:spPr bwMode="auto">
            <a:xfrm flipV="1">
              <a:off x="4874876" y="2925776"/>
              <a:ext cx="45174" cy="87707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08" tIns="45704" rIns="91408" bIns="45704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0" name="Arc 32"/>
            <p:cNvSpPr>
              <a:spLocks/>
            </p:cNvSpPr>
            <p:nvPr/>
          </p:nvSpPr>
          <p:spPr bwMode="auto">
            <a:xfrm rot="514799" flipH="1" flipV="1">
              <a:off x="2724642" y="4107613"/>
              <a:ext cx="1687197" cy="272835"/>
            </a:xfrm>
            <a:custGeom>
              <a:avLst/>
              <a:gdLst>
                <a:gd name="T0" fmla="*/ 2147483647 w 21600"/>
                <a:gd name="T1" fmla="*/ 0 h 34595"/>
                <a:gd name="T2" fmla="*/ 2147483647 w 21600"/>
                <a:gd name="T3" fmla="*/ 2147483647 h 34595"/>
                <a:gd name="T4" fmla="*/ 0 w 21600"/>
                <a:gd name="T5" fmla="*/ 2147483647 h 345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34595"/>
                <a:gd name="T11" fmla="*/ 21600 w 21600"/>
                <a:gd name="T12" fmla="*/ 34595 h 345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4595" fill="none" extrusionOk="0">
                  <a:moveTo>
                    <a:pt x="2903" y="-1"/>
                  </a:moveTo>
                  <a:cubicBezTo>
                    <a:pt x="13612" y="1452"/>
                    <a:pt x="21600" y="10596"/>
                    <a:pt x="21600" y="21404"/>
                  </a:cubicBezTo>
                  <a:cubicBezTo>
                    <a:pt x="21600" y="26177"/>
                    <a:pt x="20019" y="30815"/>
                    <a:pt x="17104" y="34595"/>
                  </a:cubicBezTo>
                </a:path>
                <a:path w="21600" h="34595" stroke="0" extrusionOk="0">
                  <a:moveTo>
                    <a:pt x="2903" y="-1"/>
                  </a:moveTo>
                  <a:cubicBezTo>
                    <a:pt x="13612" y="1452"/>
                    <a:pt x="21600" y="10596"/>
                    <a:pt x="21600" y="21404"/>
                  </a:cubicBezTo>
                  <a:cubicBezTo>
                    <a:pt x="21600" y="26177"/>
                    <a:pt x="20019" y="30815"/>
                    <a:pt x="17104" y="34595"/>
                  </a:cubicBezTo>
                  <a:lnTo>
                    <a:pt x="0" y="21404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prstDash val="sysDot"/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08" tIns="45704" rIns="91408" bIns="45704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1" name="Line 2"/>
            <p:cNvSpPr>
              <a:spLocks noChangeShapeType="1"/>
            </p:cNvSpPr>
            <p:nvPr/>
          </p:nvSpPr>
          <p:spPr bwMode="auto">
            <a:xfrm>
              <a:off x="2881353" y="2393612"/>
              <a:ext cx="730825" cy="980586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08" tIns="45704" rIns="91408" bIns="45704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2" name="Rectangle 27"/>
            <p:cNvSpPr>
              <a:spLocks noChangeArrowheads="1"/>
            </p:cNvSpPr>
            <p:nvPr/>
          </p:nvSpPr>
          <p:spPr bwMode="auto">
            <a:xfrm>
              <a:off x="4283968" y="764704"/>
              <a:ext cx="2736304" cy="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8" tIns="45704" rIns="91408" bIns="45704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969696"/>
                  </a:solidFill>
                  <a:latin typeface="Arial" charset="0"/>
                  <a:cs typeface="Arial" charset="0"/>
                </a:rPr>
                <a:t>Research in UK universities, RAL and DL</a:t>
              </a:r>
              <a:endParaRPr lang="en-GB" sz="1400" dirty="0">
                <a:solidFill>
                  <a:srgbClr val="969696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6403" name="Picture 11" descr="lab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17806">
              <a:off x="3492082" y="1268505"/>
              <a:ext cx="2382874" cy="166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V="1">
              <a:off x="2948334" y="4966892"/>
              <a:ext cx="576633" cy="55139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08" tIns="45704" rIns="91408" bIns="45704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07504" y="116632"/>
              <a:ext cx="89289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rgbClr val="BBE0E3">
                      <a:lumMod val="50000"/>
                    </a:srgbClr>
                  </a:solidFill>
                  <a:latin typeface="Calibri"/>
                  <a:cs typeface="Calibri"/>
                </a:rPr>
                <a:t>The Science &amp; Technology Facilities Council</a:t>
              </a:r>
              <a:endParaRPr lang="en-US" sz="3600" b="1" dirty="0">
                <a:solidFill>
                  <a:srgbClr val="BBE0E3">
                    <a:lumMod val="50000"/>
                  </a:srgbClr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853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-108520" y="-243408"/>
            <a:ext cx="9361040" cy="7344816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charset="0"/>
              <a:ea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-243408"/>
            <a:ext cx="7023866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53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/>
          <p:cNvCxnSpPr/>
          <p:nvPr/>
        </p:nvCxnSpPr>
        <p:spPr bwMode="auto">
          <a:xfrm flipH="1">
            <a:off x="3635896" y="2564904"/>
            <a:ext cx="288033" cy="50405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2699793" y="3645024"/>
            <a:ext cx="576063" cy="93610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3779912" y="3717032"/>
            <a:ext cx="1296144" cy="57606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6372200" y="2780928"/>
            <a:ext cx="720080" cy="18002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2" name="Straight Arrow Connector 21"/>
          <p:cNvCxnSpPr>
            <a:endCxn id="8" idx="6"/>
          </p:cNvCxnSpPr>
          <p:nvPr/>
        </p:nvCxnSpPr>
        <p:spPr bwMode="auto">
          <a:xfrm flipH="1" flipV="1">
            <a:off x="4427984" y="2240868"/>
            <a:ext cx="1872208" cy="18002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0016"/>
            <a:ext cx="9144000" cy="980752"/>
          </a:xfrm>
        </p:spPr>
        <p:txBody>
          <a:bodyPr/>
          <a:lstStyle/>
          <a:p>
            <a:r>
              <a:rPr lang="en-GB" sz="4000" dirty="0" smtClean="0">
                <a:solidFill>
                  <a:srgbClr val="3C8C93"/>
                </a:solidFill>
              </a:rPr>
              <a:t>Why do governments support science?</a:t>
            </a:r>
            <a:endParaRPr lang="en-GB" sz="3200" dirty="0">
              <a:solidFill>
                <a:srgbClr val="3C8C93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123728" y="3068960"/>
            <a:ext cx="2664296" cy="100811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  <a:ea typeface="ヒラギノ角ゴ Pro W3" pitchFamily="84" charset="-128"/>
                <a:cs typeface="Calibri"/>
              </a:rPr>
              <a:t>Science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827584" y="4581128"/>
            <a:ext cx="3024336" cy="11521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  <a:ea typeface="ヒラギノ角ゴ Pro W3" pitchFamily="84" charset="-128"/>
                <a:cs typeface="Calibri"/>
              </a:rPr>
              <a:t>Understanding of the Universe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716016" y="4077072"/>
            <a:ext cx="3168352" cy="108012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  <a:ea typeface="ヒラギノ角ゴ Pro W3" pitchFamily="84" charset="-128"/>
                <a:cs typeface="Calibri"/>
              </a:rPr>
              <a:t>Technological innovation, skills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3635896" y="1844824"/>
            <a:ext cx="792088" cy="7920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ea typeface="ヒラギノ角ゴ Pro W3" pitchFamily="84" charset="-128"/>
                <a:cs typeface="Calibri"/>
              </a:rPr>
              <a:t>$</a:t>
            </a:r>
            <a:endParaRPr lang="en-US" dirty="0" smtClean="0">
              <a:solidFill>
                <a:srgbClr val="000000"/>
              </a:solidFill>
              <a:latin typeface="Calibri"/>
              <a:ea typeface="ヒラギノ角ゴ Pro W3" pitchFamily="84" charset="-128"/>
              <a:cs typeface="Calibri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220072" y="2060848"/>
            <a:ext cx="2880320" cy="71169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  <a:ea typeface="ヒラギノ角ゴ Pro W3" pitchFamily="84" charset="-128"/>
                <a:cs typeface="Calibri"/>
              </a:rPr>
              <a:t>Government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4716016" y="4119198"/>
            <a:ext cx="3168352" cy="1110002"/>
          </a:xfrm>
          <a:prstGeom prst="ellipse">
            <a:avLst/>
          </a:prstGeom>
          <a:noFill/>
          <a:ln w="152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Lucida Grande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1828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587"/>
            <a:ext cx="7772400" cy="3800488"/>
          </a:xfrm>
        </p:spPr>
        <p:txBody>
          <a:bodyPr/>
          <a:lstStyle/>
          <a:p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Can we try to measure the payoff from the investment made in the </a:t>
            </a:r>
            <a:r>
              <a:rPr lang="en-GB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T</a:t>
            </a:r>
            <a:r>
              <a:rPr lang="en-GB" sz="2400" dirty="0" err="1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evatron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?</a:t>
            </a:r>
          </a:p>
          <a:p>
            <a:pPr lvl="1"/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At least in the UK, case studies and examples are not enough: </a:t>
            </a:r>
            <a:r>
              <a:rPr lang="en-GB" sz="2400" u="sng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quantitative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 arguments are needed </a:t>
            </a:r>
          </a:p>
          <a:p>
            <a:endParaRPr lang="en-GB" sz="2400" dirty="0" smtClean="0">
              <a:solidFill>
                <a:srgbClr val="00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Focus on three particular areas</a:t>
            </a:r>
          </a:p>
          <a:p>
            <a:pPr lvl="1"/>
            <a:r>
              <a:rPr lang="en-GB" sz="2400" dirty="0" smtClean="0">
                <a:solidFill>
                  <a:srgbClr val="3C8C93"/>
                </a:solidFill>
                <a:latin typeface="Calibri" charset="0"/>
                <a:ea typeface="ヒラギノ角ゴ Pro W3" charset="0"/>
                <a:cs typeface="Arial" charset="0"/>
              </a:rPr>
              <a:t>PhD students</a:t>
            </a:r>
          </a:p>
          <a:p>
            <a:pPr lvl="1"/>
            <a:r>
              <a:rPr lang="en-GB" sz="2400" dirty="0" smtClean="0">
                <a:solidFill>
                  <a:srgbClr val="3C8C93"/>
                </a:solidFill>
                <a:latin typeface="Calibri" charset="0"/>
                <a:ea typeface="ヒラギノ角ゴ Pro W3" charset="0"/>
                <a:cs typeface="Arial" charset="0"/>
              </a:rPr>
              <a:t>Impact on SC magnet technology</a:t>
            </a:r>
          </a:p>
          <a:p>
            <a:pPr lvl="1"/>
            <a:r>
              <a:rPr lang="en-GB" sz="2400" dirty="0" smtClean="0">
                <a:solidFill>
                  <a:srgbClr val="3C8C93"/>
                </a:solidFill>
                <a:latin typeface="Calibri" charset="0"/>
                <a:ea typeface="ヒラギノ角ゴ Pro W3" charset="0"/>
                <a:cs typeface="Arial" charset="0"/>
              </a:rPr>
              <a:t>Impact on Computing technology</a:t>
            </a:r>
          </a:p>
          <a:p>
            <a:endParaRPr lang="en-GB" sz="2400" dirty="0">
              <a:solidFill>
                <a:srgbClr val="3C8C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212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Health Warnings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587"/>
            <a:ext cx="7772400" cy="3800488"/>
          </a:xfrm>
        </p:spPr>
        <p:txBody>
          <a:bodyPr/>
          <a:lstStyle/>
          <a:p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Hand Waving</a:t>
            </a:r>
          </a:p>
          <a:p>
            <a:endParaRPr lang="en-GB" sz="2400" dirty="0">
              <a:solidFill>
                <a:srgbClr val="00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endParaRPr lang="en-GB" sz="2400" dirty="0" smtClean="0">
              <a:solidFill>
                <a:srgbClr val="00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endParaRPr lang="en-GB" sz="2400" dirty="0">
              <a:solidFill>
                <a:srgbClr val="00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endParaRPr lang="en-GB" sz="2400" dirty="0" smtClean="0">
              <a:solidFill>
                <a:srgbClr val="00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Back of envelopes</a:t>
            </a:r>
          </a:p>
          <a:p>
            <a:endParaRPr lang="en-GB" sz="2400" dirty="0" smtClean="0">
              <a:solidFill>
                <a:srgbClr val="00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endParaRPr lang="en-GB" sz="4800" b="1" dirty="0" smtClean="0">
              <a:solidFill>
                <a:srgbClr val="FF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1484784"/>
            <a:ext cx="2209180" cy="1654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3284984"/>
            <a:ext cx="27525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90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4581128"/>
            <a:ext cx="7500937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000" b="1" dirty="0" smtClean="0">
                <a:solidFill>
                  <a:srgbClr val="BBE0E3">
                    <a:lumMod val="50000"/>
                  </a:srgbClr>
                </a:solidFill>
                <a:latin typeface="Calibri" pitchFamily="34" charset="0"/>
                <a:ea typeface="ヒラギノ角ゴ Pro W3" pitchFamily="84" charset="-128"/>
              </a:rPr>
              <a:t>Debits</a:t>
            </a:r>
            <a:endParaRPr lang="en-GB" sz="4400" b="1" dirty="0" smtClean="0">
              <a:solidFill>
                <a:srgbClr val="BBE0E3">
                  <a:lumMod val="50000"/>
                </a:srgbClr>
              </a:solidFill>
              <a:latin typeface="Calibri" pitchFamily="34" charset="0"/>
              <a:ea typeface="ヒラギノ角ゴ Pro W3" pitchFamily="8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048" y="1524000"/>
            <a:ext cx="2913112" cy="291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What did the </a:t>
            </a:r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Tevatron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 cost?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587"/>
            <a:ext cx="7772400" cy="3800488"/>
          </a:xfrm>
        </p:spPr>
        <p:txBody>
          <a:bodyPr/>
          <a:lstStyle/>
          <a:p>
            <a:r>
              <a:rPr lang="en-GB" sz="2400" dirty="0" err="1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Tevatron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 accelerator</a:t>
            </a:r>
          </a:p>
          <a:p>
            <a:pPr lvl="1"/>
            <a:r>
              <a:rPr lang="en-GB" sz="2400" dirty="0" smtClean="0">
                <a:solidFill>
                  <a:srgbClr val="3C8C93"/>
                </a:solidFill>
                <a:latin typeface="Calibri" charset="0"/>
                <a:ea typeface="ヒラギノ角ゴ Pro W3" charset="0"/>
                <a:cs typeface="Arial" charset="0"/>
              </a:rPr>
              <a:t>$120M (1983) = $277M (2012 $)</a:t>
            </a:r>
          </a:p>
          <a:p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Main Injector project</a:t>
            </a:r>
            <a:endParaRPr lang="en-GB" sz="2400" dirty="0">
              <a:solidFill>
                <a:srgbClr val="00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pPr lvl="1"/>
            <a:r>
              <a:rPr lang="en-GB" sz="2400" dirty="0" smtClean="0">
                <a:solidFill>
                  <a:srgbClr val="3C8C93"/>
                </a:solidFill>
                <a:latin typeface="Calibri" charset="0"/>
                <a:ea typeface="ヒラギノ角ゴ Pro W3" charset="0"/>
                <a:cs typeface="Arial" charset="0"/>
              </a:rPr>
              <a:t>$290M </a:t>
            </a:r>
            <a:r>
              <a:rPr lang="en-GB" sz="2400" dirty="0">
                <a:solidFill>
                  <a:srgbClr val="3C8C93"/>
                </a:solidFill>
                <a:latin typeface="Calibri" charset="0"/>
                <a:ea typeface="ヒラギノ角ゴ Pro W3" charset="0"/>
                <a:cs typeface="Arial" charset="0"/>
              </a:rPr>
              <a:t>(</a:t>
            </a:r>
            <a:r>
              <a:rPr lang="en-GB" sz="2400" dirty="0" smtClean="0">
                <a:solidFill>
                  <a:srgbClr val="3C8C93"/>
                </a:solidFill>
                <a:latin typeface="Calibri" charset="0"/>
                <a:ea typeface="ヒラギノ角ゴ Pro W3" charset="0"/>
                <a:cs typeface="Arial" charset="0"/>
              </a:rPr>
              <a:t>1994) </a:t>
            </a:r>
            <a:r>
              <a:rPr lang="en-GB" sz="2400" dirty="0">
                <a:solidFill>
                  <a:srgbClr val="3C8C93"/>
                </a:solidFill>
                <a:latin typeface="Calibri" charset="0"/>
                <a:ea typeface="ヒラギノ角ゴ Pro W3" charset="0"/>
                <a:cs typeface="Arial" charset="0"/>
              </a:rPr>
              <a:t>= </a:t>
            </a:r>
            <a:r>
              <a:rPr lang="en-GB" sz="2400" dirty="0" smtClean="0">
                <a:solidFill>
                  <a:srgbClr val="3C8C93"/>
                </a:solidFill>
                <a:latin typeface="Calibri" charset="0"/>
                <a:ea typeface="ヒラギノ角ゴ Pro W3" charset="0"/>
                <a:cs typeface="Arial" charset="0"/>
              </a:rPr>
              <a:t>$450M </a:t>
            </a:r>
            <a:r>
              <a:rPr lang="en-GB" sz="2400" dirty="0">
                <a:solidFill>
                  <a:srgbClr val="3C8C93"/>
                </a:solidFill>
                <a:latin typeface="Calibri" charset="0"/>
                <a:ea typeface="ヒラギノ角ゴ Pro W3" charset="0"/>
                <a:cs typeface="Arial" charset="0"/>
              </a:rPr>
              <a:t>(2012 $</a:t>
            </a:r>
            <a:r>
              <a:rPr lang="en-GB" sz="2400" dirty="0" smtClean="0">
                <a:solidFill>
                  <a:srgbClr val="3C8C93"/>
                </a:solidFill>
                <a:latin typeface="Calibri" charset="0"/>
                <a:ea typeface="ヒラギノ角ゴ Pro W3" charset="0"/>
                <a:cs typeface="Arial" charset="0"/>
              </a:rPr>
              <a:t>)</a:t>
            </a:r>
          </a:p>
          <a:p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Detectors and upgrades</a:t>
            </a:r>
          </a:p>
          <a:p>
            <a:pPr lvl="1"/>
            <a:r>
              <a:rPr lang="en-GB" sz="2400" dirty="0" smtClean="0">
                <a:solidFill>
                  <a:srgbClr val="3C8C93"/>
                </a:solidFill>
                <a:latin typeface="Calibri" charset="0"/>
                <a:ea typeface="ヒラギノ角ゴ Pro W3" charset="0"/>
                <a:cs typeface="Arial" charset="0"/>
              </a:rPr>
              <a:t>Guess:  2 x $500M (collider detectors) + $300M (FT)</a:t>
            </a:r>
          </a:p>
          <a:p>
            <a:r>
              <a:rPr lang="en-GB" sz="2400" dirty="0" smtClean="0">
                <a:latin typeface="Calibri" charset="0"/>
                <a:ea typeface="ヒラギノ角ゴ Pro W3" charset="0"/>
                <a:cs typeface="Arial" charset="0"/>
              </a:rPr>
              <a:t>Operations</a:t>
            </a:r>
          </a:p>
          <a:p>
            <a:pPr lvl="1"/>
            <a:r>
              <a:rPr lang="en-GB" sz="2400" dirty="0" smtClean="0">
                <a:solidFill>
                  <a:srgbClr val="3C8C93"/>
                </a:solidFill>
                <a:latin typeface="Calibri" charset="0"/>
                <a:ea typeface="ヒラギノ角ゴ Pro W3" charset="0"/>
                <a:cs typeface="Arial" charset="0"/>
              </a:rPr>
              <a:t>Say 20 years at $100M/year = $2 billion</a:t>
            </a:r>
          </a:p>
          <a:p>
            <a:pPr marL="400050"/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Total cost =   </a:t>
            </a:r>
            <a:r>
              <a:rPr lang="en-GB" sz="4800" b="1" dirty="0" smtClean="0">
                <a:solidFill>
                  <a:srgbClr val="FF0000"/>
                </a:solidFill>
                <a:latin typeface="Calibri" charset="0"/>
                <a:ea typeface="ヒラギノ角ゴ Pro W3" charset="0"/>
                <a:cs typeface="Arial" charset="0"/>
              </a:rPr>
              <a:t>$4 billion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67258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FC_PowerPoint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FC style">
      <a:majorFont>
        <a:latin typeface="Corisande"/>
        <a:ea typeface=""/>
        <a:cs typeface=""/>
      </a:majorFont>
      <a:minorFont>
        <a:latin typeface="Corisand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ATLAS meeting Durham Jan 08">
  <a:themeElements>
    <a:clrScheme name="ATLAS meeting Durham Jan 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TLAS meeting Durham Jan 08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Unicode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Unicode MS" charset="0"/>
            <a:ea typeface="ＭＳ Ｐゴシック" charset="0"/>
          </a:defRPr>
        </a:defPPr>
      </a:lstStyle>
    </a:lnDef>
  </a:objectDefaults>
  <a:extraClrSchemeLst>
    <a:extraClrScheme>
      <a:clrScheme name="ATLAS meeting Durham Jan 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LAS meeting Durham Jan 0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LAS meeting Durham Jan 0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LAS meeting Durham Jan 0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LAS meeting Durham Jan 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LAS meeting Durham Jan 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LAS meeting Durham Jan 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STFC_PowerPoint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STFC_PowerPoint_template</Template>
  <TotalTime>11905</TotalTime>
  <Words>878</Words>
  <Application>Microsoft Macintosh PowerPoint</Application>
  <PresentationFormat>On-screen Show (4:3)</PresentationFormat>
  <Paragraphs>146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STFC_PowerPoint_template</vt:lpstr>
      <vt:lpstr>1_Blank Presentation</vt:lpstr>
      <vt:lpstr>3_Blank Presentation</vt:lpstr>
      <vt:lpstr>4_Blank Presentation</vt:lpstr>
      <vt:lpstr>6_Blank Presentation</vt:lpstr>
      <vt:lpstr>2_Blank Presentation</vt:lpstr>
      <vt:lpstr>5_Blank Presentation</vt:lpstr>
      <vt:lpstr>ATLAS meeting Durham Jan 08</vt:lpstr>
      <vt:lpstr>1_STFC_PowerPoint_template</vt:lpstr>
      <vt:lpstr>PowerPoint Presentation</vt:lpstr>
      <vt:lpstr>PowerPoint Presentation</vt:lpstr>
      <vt:lpstr>PowerPoint Presentation</vt:lpstr>
      <vt:lpstr>PowerPoint Presentation</vt:lpstr>
      <vt:lpstr>Why do governments support science?</vt:lpstr>
      <vt:lpstr>Impacts</vt:lpstr>
      <vt:lpstr>Health Warnings</vt:lpstr>
      <vt:lpstr>PowerPoint Presentation</vt:lpstr>
      <vt:lpstr>What did the Tevatron cost?</vt:lpstr>
      <vt:lpstr>PowerPoint Presentation</vt:lpstr>
      <vt:lpstr>PhD Student Training</vt:lpstr>
      <vt:lpstr>Superconducting Magnets</vt:lpstr>
      <vt:lpstr>Superconducting Magnets</vt:lpstr>
      <vt:lpstr>Superconducting Magnets</vt:lpstr>
      <vt:lpstr>Computing</vt:lpstr>
      <vt:lpstr>Computing – Linux PC farms</vt:lpstr>
      <vt:lpstr>Distributed Computing</vt:lpstr>
      <vt:lpstr>PowerPoint Presentation</vt:lpstr>
      <vt:lpstr>Cloud Computing</vt:lpstr>
      <vt:lpstr>Cloud Computing</vt:lpstr>
      <vt:lpstr>Balance sheet</vt:lpstr>
      <vt:lpstr>Global collaboration in HEP</vt:lpstr>
      <vt:lpstr>Global collaboration in HEP</vt:lpstr>
      <vt:lpstr>Conclusions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STFC PowerPoint template</dc:title>
  <dc:creator>Karen Lynn Summers</dc:creator>
  <dc:description>This is the official template for use by STFC staff</dc:description>
  <cp:lastModifiedBy>W. John Womersley</cp:lastModifiedBy>
  <cp:revision>380</cp:revision>
  <dcterms:created xsi:type="dcterms:W3CDTF">2008-12-05T12:18:49Z</dcterms:created>
  <dcterms:modified xsi:type="dcterms:W3CDTF">2012-06-06T20:56:10Z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